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8"/>
  </p:notesMasterIdLst>
  <p:sldIdLst>
    <p:sldId id="288" r:id="rId2"/>
    <p:sldId id="454" r:id="rId3"/>
    <p:sldId id="455" r:id="rId4"/>
    <p:sldId id="456" r:id="rId5"/>
    <p:sldId id="457" r:id="rId6"/>
    <p:sldId id="458" r:id="rId7"/>
    <p:sldId id="321" r:id="rId8"/>
    <p:sldId id="289" r:id="rId9"/>
    <p:sldId id="384" r:id="rId10"/>
    <p:sldId id="385" r:id="rId11"/>
    <p:sldId id="422" r:id="rId12"/>
    <p:sldId id="421" r:id="rId13"/>
    <p:sldId id="386" r:id="rId14"/>
    <p:sldId id="411" r:id="rId15"/>
    <p:sldId id="412" r:id="rId16"/>
    <p:sldId id="323" r:id="rId17"/>
    <p:sldId id="322" r:id="rId18"/>
    <p:sldId id="324" r:id="rId19"/>
    <p:sldId id="329" r:id="rId20"/>
    <p:sldId id="328" r:id="rId21"/>
    <p:sldId id="326" r:id="rId22"/>
    <p:sldId id="327" r:id="rId23"/>
    <p:sldId id="431" r:id="rId24"/>
    <p:sldId id="432" r:id="rId25"/>
    <p:sldId id="433" r:id="rId26"/>
    <p:sldId id="434" r:id="rId27"/>
    <p:sldId id="435" r:id="rId28"/>
    <p:sldId id="436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37" r:id="rId39"/>
    <p:sldId id="438" r:id="rId40"/>
    <p:sldId id="439" r:id="rId41"/>
    <p:sldId id="361" r:id="rId42"/>
    <p:sldId id="362" r:id="rId43"/>
    <p:sldId id="363" r:id="rId44"/>
    <p:sldId id="364" r:id="rId45"/>
    <p:sldId id="409" r:id="rId46"/>
    <p:sldId id="365" r:id="rId47"/>
    <p:sldId id="403" r:id="rId48"/>
    <p:sldId id="404" r:id="rId49"/>
    <p:sldId id="405" r:id="rId50"/>
    <p:sldId id="449" r:id="rId51"/>
    <p:sldId id="450" r:id="rId52"/>
    <p:sldId id="419" r:id="rId53"/>
    <p:sldId id="379" r:id="rId54"/>
    <p:sldId id="380" r:id="rId55"/>
    <p:sldId id="451" r:id="rId56"/>
    <p:sldId id="381" r:id="rId57"/>
    <p:sldId id="382" r:id="rId58"/>
    <p:sldId id="383" r:id="rId59"/>
    <p:sldId id="440" r:id="rId60"/>
    <p:sldId id="441" r:id="rId61"/>
    <p:sldId id="442" r:id="rId62"/>
    <p:sldId id="443" r:id="rId63"/>
    <p:sldId id="444" r:id="rId64"/>
    <p:sldId id="445" r:id="rId65"/>
    <p:sldId id="446" r:id="rId66"/>
    <p:sldId id="447" r:id="rId67"/>
    <p:sldId id="448" r:id="rId68"/>
    <p:sldId id="391" r:id="rId69"/>
    <p:sldId id="452" r:id="rId70"/>
    <p:sldId id="453" r:id="rId71"/>
    <p:sldId id="424" r:id="rId72"/>
    <p:sldId id="425" r:id="rId73"/>
    <p:sldId id="426" r:id="rId74"/>
    <p:sldId id="428" r:id="rId75"/>
    <p:sldId id="427" r:id="rId76"/>
    <p:sldId id="402" r:id="rId7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404040"/>
    <a:srgbClr val="444444"/>
    <a:srgbClr val="434343"/>
    <a:srgbClr val="484848"/>
    <a:srgbClr val="3B3B3B"/>
    <a:srgbClr val="000099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7" d="100"/>
          <a:sy n="67" d="100"/>
        </p:scale>
        <p:origin x="-11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08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 sem a upravte štýly predlohy textu.</a:t>
            </a:r>
          </a:p>
          <a:p>
            <a:pPr lvl="1"/>
            <a:r>
              <a:rPr lang="en-US" smtClean="0"/>
              <a:t>Druhá úroveň</a:t>
            </a:r>
          </a:p>
          <a:p>
            <a:pPr lvl="2"/>
            <a:r>
              <a:rPr lang="en-US" smtClean="0"/>
              <a:t>Tretia úroveň</a:t>
            </a:r>
          </a:p>
          <a:p>
            <a:pPr lvl="3"/>
            <a:r>
              <a:rPr lang="en-US" smtClean="0"/>
              <a:t>Štvrtá úroveň</a:t>
            </a:r>
          </a:p>
          <a:p>
            <a:pPr lvl="4"/>
            <a:r>
              <a:rPr lang="en-US" smtClean="0"/>
              <a:t>Piata úroveň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CF9415-9E31-4330-ACCB-17FD976818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97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2493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93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4938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Kliknite sem a upravte štýl predlohy nadpisov.</a:t>
            </a:r>
          </a:p>
        </p:txBody>
      </p:sp>
      <p:sp>
        <p:nvSpPr>
          <p:cNvPr id="124939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Kliknite sem a upravte štýl predlohy podnadpisov.</a:t>
            </a:r>
          </a:p>
        </p:txBody>
      </p:sp>
      <p:sp>
        <p:nvSpPr>
          <p:cNvPr id="124940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4941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4942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041C09-4A0C-4038-9F76-92D4D593E6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971A8-9588-482D-AC7E-C04943C0DE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8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624D0-4F3B-4A90-A1D9-C73E96A90C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0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A043B-1DFA-43EE-ADEC-D658A871FD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2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067FB-6009-4C67-9802-903B3D596A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7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3D3A0-B3B4-431D-AFA7-8DB0DEEF5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8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FFCC4-7391-4F7A-B99E-82253E5094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2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69296-8A54-41A1-857F-E1FF8B2012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1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AB19C-6D80-4E65-BD22-976A5265B9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9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DBC5C-F52B-4B9D-BCA0-17081CD52C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7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DC7A8-5C0C-4F0D-815E-71DA3CF29C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5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2390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0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0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1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91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 sem a upravte štýl predlohy nadpisov.</a:t>
            </a:r>
          </a:p>
        </p:txBody>
      </p:sp>
      <p:sp>
        <p:nvSpPr>
          <p:cNvPr id="12391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 sem a upravte štýly predlohy textu.</a:t>
            </a:r>
          </a:p>
          <a:p>
            <a:pPr lvl="1"/>
            <a:r>
              <a:rPr lang="en-US" smtClean="0"/>
              <a:t>Druhá úroveň</a:t>
            </a:r>
          </a:p>
          <a:p>
            <a:pPr lvl="2"/>
            <a:r>
              <a:rPr lang="en-US" smtClean="0"/>
              <a:t>Tretia úroveň</a:t>
            </a:r>
          </a:p>
          <a:p>
            <a:pPr lvl="3"/>
            <a:r>
              <a:rPr lang="en-US" smtClean="0"/>
              <a:t>Štvrtá úroveň</a:t>
            </a:r>
          </a:p>
          <a:p>
            <a:pPr lvl="4"/>
            <a:r>
              <a:rPr lang="en-US" smtClean="0"/>
              <a:t>Piata úroveň</a:t>
            </a:r>
          </a:p>
        </p:txBody>
      </p:sp>
      <p:sp>
        <p:nvSpPr>
          <p:cNvPr id="12391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391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391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1D7228C2-46EB-41FD-B75D-A0D942AB8A5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4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5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6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temp/Octree.htm" TargetMode="Externa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png"/><Relationship Id="rId5" Type="http://schemas.openxmlformats.org/officeDocument/2006/relationships/image" Target="../media/image44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7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sk-SK" sz="5400" dirty="0" smtClean="0"/>
          </a:p>
          <a:p>
            <a:pPr algn="ctr">
              <a:buFont typeface="Wingdings" pitchFamily="2" charset="2"/>
              <a:buNone/>
            </a:pPr>
            <a:r>
              <a:rPr lang="sk-SK" sz="5400" dirty="0" err="1" smtClean="0"/>
              <a:t>Kvantovanie</a:t>
            </a:r>
            <a:r>
              <a:rPr lang="sk-SK" sz="5400" dirty="0" smtClean="0"/>
              <a:t> - metódy</a:t>
            </a:r>
            <a:endParaRPr lang="sk-SK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Origin</a:t>
            </a:r>
            <a:r>
              <a:rPr lang="sk-SK"/>
              <a:t>ál</a:t>
            </a:r>
            <a:endParaRPr lang="en-US"/>
          </a:p>
        </p:txBody>
      </p:sp>
      <p:pic>
        <p:nvPicPr>
          <p:cNvPr id="573443" name="Picture 3" descr="flow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2603500"/>
            <a:ext cx="548640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44" name="Rectangle 4"/>
          <p:cNvSpPr>
            <a:spLocks noChangeArrowheads="1"/>
          </p:cNvSpPr>
          <p:nvPr/>
        </p:nvSpPr>
        <p:spPr bwMode="auto">
          <a:xfrm>
            <a:off x="417513" y="1484784"/>
            <a:ext cx="8364537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/>
              <a:t>500x362 = 181000 pixlov</a:t>
            </a:r>
            <a:endParaRPr lang="en-US" dirty="0"/>
          </a:p>
          <a:p>
            <a:r>
              <a:rPr lang="sk-SK" dirty="0"/>
              <a:t>ak máme pre každý pixel 3x8 bitov (8 bitov pre R,G,B) </a:t>
            </a:r>
          </a:p>
          <a:p>
            <a:r>
              <a:rPr lang="sk-SK" dirty="0"/>
              <a:t>= 4 344 000 bitov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Čo chceme?</a:t>
            </a:r>
            <a:endParaRPr lang="en-US"/>
          </a:p>
        </p:txBody>
      </p:sp>
      <p:sp>
        <p:nvSpPr>
          <p:cNvPr id="574467" name="Rectangle 3"/>
          <p:cNvSpPr>
            <a:spLocks noChangeArrowheads="1"/>
          </p:cNvSpPr>
          <p:nvPr/>
        </p:nvSpPr>
        <p:spPr bwMode="auto">
          <a:xfrm>
            <a:off x="350838" y="1593850"/>
            <a:ext cx="45593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zmenšiť toto číslo</a:t>
            </a:r>
          </a:p>
          <a:p>
            <a:r>
              <a:rPr lang="sk-SK" dirty="0" smtClean="0"/>
              <a:t>- Čo najviac (2 farby)</a:t>
            </a:r>
          </a:p>
          <a:p>
            <a:r>
              <a:rPr lang="sk-SK" dirty="0" smtClean="0"/>
              <a:t>- Aby sa výsledný obrázok podobal originálu</a:t>
            </a:r>
            <a:endParaRPr lang="sk-SK" dirty="0"/>
          </a:p>
        </p:txBody>
      </p:sp>
      <p:pic>
        <p:nvPicPr>
          <p:cNvPr id="574468" name="Picture 4" descr="flow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3698875"/>
            <a:ext cx="353695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4469" name="Group 5"/>
          <p:cNvGrpSpPr>
            <a:grpSpLocks/>
          </p:cNvGrpSpPr>
          <p:nvPr/>
        </p:nvGrpSpPr>
        <p:grpSpPr bwMode="auto">
          <a:xfrm>
            <a:off x="4246563" y="1371600"/>
            <a:ext cx="4454525" cy="2641600"/>
            <a:chOff x="2675" y="864"/>
            <a:chExt cx="2806" cy="1664"/>
          </a:xfrm>
        </p:grpSpPr>
        <p:sp>
          <p:nvSpPr>
            <p:cNvPr id="574470" name="Text Box 6"/>
            <p:cNvSpPr txBox="1">
              <a:spLocks noChangeArrowheads="1"/>
            </p:cNvSpPr>
            <p:nvPr/>
          </p:nvSpPr>
          <p:spPr bwMode="auto">
            <a:xfrm rot="-1688057">
              <a:off x="2675" y="2124"/>
              <a:ext cx="54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3600">
                  <a:sym typeface="Symbol" pitchFamily="18" charset="2"/>
                </a:rPr>
                <a:t></a:t>
              </a:r>
            </a:p>
          </p:txBody>
        </p:sp>
        <p:pic>
          <p:nvPicPr>
            <p:cNvPr id="574471" name="Picture 7" descr="flAdapt2farby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" y="864"/>
              <a:ext cx="2228" cy="16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4472" name="Group 8"/>
          <p:cNvGrpSpPr>
            <a:grpSpLocks/>
          </p:cNvGrpSpPr>
          <p:nvPr/>
        </p:nvGrpSpPr>
        <p:grpSpPr bwMode="auto">
          <a:xfrm>
            <a:off x="4211638" y="4084638"/>
            <a:ext cx="4487862" cy="2560637"/>
            <a:chOff x="2653" y="2573"/>
            <a:chExt cx="2827" cy="1613"/>
          </a:xfrm>
        </p:grpSpPr>
        <p:pic>
          <p:nvPicPr>
            <p:cNvPr id="574473" name="Picture 9" descr="flAdapt2farbyDith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2" y="2573"/>
              <a:ext cx="2228" cy="16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4474" name="Text Box 10"/>
            <p:cNvSpPr txBox="1">
              <a:spLocks noChangeArrowheads="1"/>
            </p:cNvSpPr>
            <p:nvPr/>
          </p:nvSpPr>
          <p:spPr bwMode="auto">
            <a:xfrm>
              <a:off x="2653" y="3192"/>
              <a:ext cx="4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ym typeface="Symbol" pitchFamily="18" charset="2"/>
                </a:rPr>
                <a:t>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ChangeArrowheads="1"/>
          </p:cNvSpPr>
          <p:nvPr/>
        </p:nvSpPr>
        <p:spPr bwMode="auto">
          <a:xfrm>
            <a:off x="1989138" y="950913"/>
            <a:ext cx="6186487" cy="490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 b="1"/>
              <a:t>30/36/48-bit</a:t>
            </a:r>
            <a:r>
              <a:rPr lang="sk-SK" sz="2400" b="1"/>
              <a:t>ová reprezentácia</a:t>
            </a:r>
          </a:p>
          <a:p>
            <a:r>
              <a:rPr lang="sk-SK" sz="2400"/>
              <a:t>Extrémne vysoký počet odtieňov</a:t>
            </a:r>
            <a:r>
              <a:rPr lang="sk-SK" sz="2400" b="1"/>
              <a:t> </a:t>
            </a:r>
          </a:p>
          <a:p>
            <a:r>
              <a:rPr lang="en-US" sz="2400"/>
              <a:t>30 bits (1.073 billion colors), </a:t>
            </a:r>
            <a:endParaRPr lang="sk-SK" sz="2400"/>
          </a:p>
          <a:p>
            <a:r>
              <a:rPr lang="en-US" sz="2400"/>
              <a:t>36 bits (68.71 billion colors) a</a:t>
            </a:r>
            <a:endParaRPr lang="sk-SK" sz="2400"/>
          </a:p>
          <a:p>
            <a:r>
              <a:rPr lang="en-US" sz="2400"/>
              <a:t>48 bits (281.5 trillion colors). </a:t>
            </a:r>
            <a:r>
              <a:rPr lang="en-US" sz="2400" b="1"/>
              <a:t> </a:t>
            </a:r>
            <a:endParaRPr lang="sk-SK" sz="2400" b="1"/>
          </a:p>
          <a:p>
            <a:r>
              <a:rPr lang="en-US" sz="2400" i="1">
                <a:solidFill>
                  <a:schemeClr val="folHlink"/>
                </a:solidFill>
              </a:rPr>
              <a:t>Deep Color</a:t>
            </a:r>
            <a:r>
              <a:rPr lang="en-US" sz="2400"/>
              <a:t> </a:t>
            </a:r>
            <a:endParaRPr lang="sk-SK" sz="2400"/>
          </a:p>
          <a:p>
            <a:endParaRPr lang="sk-SK" sz="2400" b="1"/>
          </a:p>
          <a:p>
            <a:r>
              <a:rPr lang="en-US" sz="2400" b="1"/>
              <a:t>24-bit</a:t>
            </a:r>
            <a:r>
              <a:rPr lang="sk-SK" sz="2400" b="1"/>
              <a:t>ová reprezentácia</a:t>
            </a:r>
            <a:endParaRPr lang="en-US" sz="2400"/>
          </a:p>
          <a:p>
            <a:r>
              <a:rPr lang="sk-SK" sz="2400"/>
              <a:t>k</a:t>
            </a:r>
            <a:r>
              <a:rPr lang="en-US" sz="2400"/>
              <a:t>aždá farba je reprezentovaná 8 bitmi</a:t>
            </a:r>
          </a:p>
          <a:p>
            <a:r>
              <a:rPr lang="en-US" sz="2400"/>
              <a:t>máme ~16 miliónov možných farieb</a:t>
            </a:r>
          </a:p>
          <a:p>
            <a:r>
              <a:rPr lang="en-US" sz="2400" i="1">
                <a:solidFill>
                  <a:schemeClr val="folHlink"/>
                </a:solidFill>
              </a:rPr>
              <a:t>Truecolor</a:t>
            </a:r>
            <a:r>
              <a:rPr lang="en-US" sz="2400" i="1"/>
              <a:t> </a:t>
            </a:r>
            <a:endParaRPr lang="sk-SK" sz="2400" i="1"/>
          </a:p>
          <a:p>
            <a:endParaRPr lang="sk-SK" sz="240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ChangeArrowheads="1"/>
          </p:cNvSpPr>
          <p:nvPr/>
        </p:nvSpPr>
        <p:spPr bwMode="auto">
          <a:xfrm>
            <a:off x="1385888" y="188913"/>
            <a:ext cx="7243762" cy="629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/>
              <a:t>16-bit</a:t>
            </a:r>
            <a:r>
              <a:rPr lang="sk-SK" sz="2400" b="1"/>
              <a:t>ová reprezentácia</a:t>
            </a:r>
            <a:endParaRPr lang="en-US" sz="2400"/>
          </a:p>
          <a:p>
            <a:r>
              <a:rPr lang="en-US" sz="2400"/>
              <a:t>16 bitov môžeme rozdeliť </a:t>
            </a:r>
            <a:endParaRPr lang="sk-SK" sz="2400"/>
          </a:p>
          <a:p>
            <a:r>
              <a:rPr lang="en-US" sz="2400"/>
              <a:t>5-5-5-1 (R-G-B-transparentnosť)  </a:t>
            </a:r>
            <a:endParaRPr lang="sk-SK" sz="2400"/>
          </a:p>
          <a:p>
            <a:r>
              <a:rPr lang="en-US" sz="2400"/>
              <a:t>5-6-5 (R-G-B)</a:t>
            </a:r>
          </a:p>
          <a:p>
            <a:r>
              <a:rPr lang="en-US" sz="2400"/>
              <a:t> ~65 tisíc možných farieb</a:t>
            </a:r>
          </a:p>
          <a:p>
            <a:r>
              <a:rPr lang="en-US" sz="2400" i="1">
                <a:solidFill>
                  <a:schemeClr val="folHlink"/>
                </a:solidFill>
              </a:rPr>
              <a:t>Hicolor</a:t>
            </a:r>
          </a:p>
          <a:p>
            <a:endParaRPr lang="sk-SK" sz="2400" b="1">
              <a:solidFill>
                <a:schemeClr val="folHlink"/>
              </a:solidFill>
            </a:endParaRPr>
          </a:p>
          <a:p>
            <a:r>
              <a:rPr lang="en-US" sz="2400" b="1"/>
              <a:t>8-bit</a:t>
            </a:r>
            <a:r>
              <a:rPr lang="sk-SK" sz="2400" b="1"/>
              <a:t>ová reprezentácia</a:t>
            </a:r>
            <a:endParaRPr lang="sk-SK" sz="2400"/>
          </a:p>
          <a:p>
            <a:r>
              <a:rPr lang="en-US" sz="2400"/>
              <a:t>1 byte na pixel</a:t>
            </a:r>
          </a:p>
          <a:p>
            <a:r>
              <a:rPr lang="de-DE" sz="2400"/>
              <a:t>256 farieb</a:t>
            </a:r>
            <a:r>
              <a:rPr lang="sk-SK" sz="2400"/>
              <a:t> </a:t>
            </a:r>
            <a:r>
              <a:rPr lang="de-DE" sz="2400"/>
              <a:t>rozdelíme na 3-3-2 (R-G-B)</a:t>
            </a:r>
            <a:endParaRPr lang="en-US" sz="2400"/>
          </a:p>
          <a:p>
            <a:r>
              <a:rPr lang="sk-SK" sz="2400"/>
              <a:t>Alebo </a:t>
            </a:r>
            <a:r>
              <a:rPr lang="en-US" sz="2400"/>
              <a:t>použijeme Look-Up Table (LUT) – index do palety farieb</a:t>
            </a:r>
          </a:p>
          <a:p>
            <a:r>
              <a:rPr lang="en-US" sz="2400" i="1">
                <a:solidFill>
                  <a:schemeClr val="folHlink"/>
                </a:solidFill>
              </a:rPr>
              <a:t>Indexed color</a:t>
            </a:r>
            <a:endParaRPr lang="sk-SK" sz="2400" i="1">
              <a:solidFill>
                <a:schemeClr val="folHlink"/>
              </a:solidFill>
            </a:endParaRPr>
          </a:p>
          <a:p>
            <a:endParaRPr lang="en-US" sz="2400"/>
          </a:p>
          <a:p>
            <a:r>
              <a:rPr lang="en-US" sz="2400" b="1"/>
              <a:t>1-bit</a:t>
            </a:r>
            <a:r>
              <a:rPr lang="sk-SK" sz="2400" b="1"/>
              <a:t>ová reprezentácia</a:t>
            </a:r>
            <a:endParaRPr lang="en-US" sz="2400"/>
          </a:p>
          <a:p>
            <a:r>
              <a:rPr lang="en-US" sz="2400"/>
              <a:t>1 bit na pixel</a:t>
            </a:r>
          </a:p>
          <a:p>
            <a:r>
              <a:rPr lang="en-US" sz="2400" i="1">
                <a:solidFill>
                  <a:schemeClr val="folHlink"/>
                </a:solidFill>
              </a:rPr>
              <a:t>Binárny obraz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Kvantovanie</a:t>
            </a:r>
            <a:endParaRPr lang="en-US"/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k-SK" dirty="0" smtClean="0"/>
              <a:t>Redukcia počtu farieb s minimálnou vizuálnou </a:t>
            </a:r>
            <a:r>
              <a:rPr lang="sk-SK" dirty="0" err="1" smtClean="0"/>
              <a:t>distorziou</a:t>
            </a:r>
            <a:r>
              <a:rPr lang="sk-SK" dirty="0" smtClean="0"/>
              <a:t> (deformáciou)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Stratová obrazová kompresia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Znižuje nároky </a:t>
            </a:r>
          </a:p>
          <a:p>
            <a:pPr lvl="2">
              <a:lnSpc>
                <a:spcPct val="90000"/>
              </a:lnSpc>
            </a:pPr>
            <a:r>
              <a:rPr lang="sk-SK" dirty="0" smtClean="0"/>
              <a:t>na úložný priestor </a:t>
            </a:r>
          </a:p>
          <a:p>
            <a:pPr lvl="2">
              <a:lnSpc>
                <a:spcPct val="90000"/>
              </a:lnSpc>
            </a:pPr>
            <a:r>
              <a:rPr lang="sk-SK" dirty="0" smtClean="0"/>
              <a:t>na šírku prenosového pásma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Dôležité </a:t>
            </a:r>
          </a:p>
          <a:p>
            <a:pPr lvl="2">
              <a:lnSpc>
                <a:spcPct val="90000"/>
              </a:lnSpc>
            </a:pPr>
            <a:r>
              <a:rPr lang="sk-SK" dirty="0" smtClean="0"/>
              <a:t>Výpočtová efektívnosť </a:t>
            </a:r>
          </a:p>
          <a:p>
            <a:pPr lvl="2">
              <a:lnSpc>
                <a:spcPct val="90000"/>
              </a:lnSpc>
            </a:pPr>
            <a:r>
              <a:rPr lang="sk-SK" dirty="0" err="1" smtClean="0"/>
              <a:t>Distorzia</a:t>
            </a:r>
            <a:r>
              <a:rPr lang="sk-SK" dirty="0" smtClean="0"/>
              <a:t> obrazu čo najmenšia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Kvantovanie matematicky</a:t>
            </a:r>
            <a:endParaRPr lang="en-US"/>
          </a:p>
        </p:txBody>
      </p:sp>
      <p:graphicFrame>
        <p:nvGraphicFramePr>
          <p:cNvPr id="380931" name="Object 3"/>
          <p:cNvGraphicFramePr>
            <a:graphicFrameLocks noChangeAspect="1"/>
          </p:cNvGraphicFramePr>
          <p:nvPr/>
        </p:nvGraphicFramePr>
        <p:xfrm>
          <a:off x="663575" y="3195638"/>
          <a:ext cx="396716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78" name="Rovnica" r:id="rId3" imgW="2070000" imgH="279360" progId="Equation.3">
                  <p:embed/>
                </p:oleObj>
              </mc:Choice>
              <mc:Fallback>
                <p:oleObj name="Rovnica" r:id="rId3" imgW="2070000" imgH="279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3195638"/>
                        <a:ext cx="3967163" cy="5270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0932" name="Object 4"/>
          <p:cNvGraphicFramePr>
            <a:graphicFrameLocks noChangeAspect="1"/>
          </p:cNvGraphicFramePr>
          <p:nvPr/>
        </p:nvGraphicFramePr>
        <p:xfrm>
          <a:off x="654050" y="4713288"/>
          <a:ext cx="131603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79" name="Rovnica" r:id="rId5" imgW="685800" imgH="203200" progId="Equation.3">
                  <p:embed/>
                </p:oleObj>
              </mc:Choice>
              <mc:Fallback>
                <p:oleObj name="Rovnica" r:id="rId5" imgW="6858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4713288"/>
                        <a:ext cx="1316038" cy="3841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33" name="Rectangle 5"/>
          <p:cNvSpPr>
            <a:spLocks noChangeArrowheads="1"/>
          </p:cNvSpPr>
          <p:nvPr/>
        </p:nvSpPr>
        <p:spPr bwMode="auto">
          <a:xfrm>
            <a:off x="569913" y="1931988"/>
            <a:ext cx="8313737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/>
              <a:t>C – priestor farieb</a:t>
            </a:r>
            <a:endParaRPr lang="en-US"/>
          </a:p>
          <a:p>
            <a:r>
              <a:rPr lang="sk-SK"/>
              <a:t>P – kvantovaný priestor ( P </a:t>
            </a:r>
            <a:r>
              <a:rPr lang="sk-SK">
                <a:sym typeface="Symbol" pitchFamily="18" charset="2"/>
              </a:rPr>
              <a:t></a:t>
            </a:r>
            <a:r>
              <a:rPr lang="sk-SK"/>
              <a:t> C ), paleta, color map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>
              <a:sym typeface="Symbol" pitchFamily="18" charset="2"/>
            </a:endParaRPr>
          </a:p>
          <a:p>
            <a:r>
              <a:rPr lang="sk-SK">
                <a:sym typeface="Symbol" pitchFamily="18" charset="2"/>
              </a:rPr>
              <a:t>Kvantizátor Q: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Fázy </a:t>
            </a:r>
            <a:r>
              <a:rPr lang="sk-SK" dirty="0" err="1" smtClean="0"/>
              <a:t>kvantovania</a:t>
            </a:r>
            <a:endParaRPr lang="sk-SK" dirty="0"/>
          </a:p>
        </p:txBody>
      </p:sp>
      <p:sp>
        <p:nvSpPr>
          <p:cNvPr id="343043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65230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k-SK" dirty="0" smtClean="0"/>
              <a:t> Preskúmanie originálneho obrazu, zistenie informácií o použitých farbách </a:t>
            </a:r>
            <a:endParaRPr lang="sk-SK" dirty="0"/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304800" y="2365375"/>
            <a:ext cx="64706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k-SK" dirty="0" smtClean="0"/>
              <a:t> Určenie palety na základe týchto informácií </a:t>
            </a:r>
            <a:endParaRPr lang="sk-SK" dirty="0"/>
          </a:p>
        </p:txBody>
      </p:sp>
      <p:sp>
        <p:nvSpPr>
          <p:cNvPr id="343045" name="Rectangle 5"/>
          <p:cNvSpPr>
            <a:spLocks noChangeArrowheads="1"/>
          </p:cNvSpPr>
          <p:nvPr/>
        </p:nvSpPr>
        <p:spPr bwMode="auto">
          <a:xfrm>
            <a:off x="290513" y="3198813"/>
            <a:ext cx="71294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k-SK" dirty="0" smtClean="0"/>
              <a:t> </a:t>
            </a:r>
            <a:r>
              <a:rPr lang="sk-SK" dirty="0" err="1" smtClean="0"/>
              <a:t>Namapovanie</a:t>
            </a:r>
            <a:r>
              <a:rPr lang="sk-SK" dirty="0" smtClean="0"/>
              <a:t> farieb na vybrané reprezentatívne farby </a:t>
            </a:r>
            <a:endParaRPr lang="sk-SK" dirty="0"/>
          </a:p>
        </p:txBody>
      </p:sp>
      <p:sp>
        <p:nvSpPr>
          <p:cNvPr id="343046" name="Rectangle 6"/>
          <p:cNvSpPr>
            <a:spLocks noChangeArrowheads="1"/>
          </p:cNvSpPr>
          <p:nvPr/>
        </p:nvSpPr>
        <p:spPr bwMode="auto">
          <a:xfrm>
            <a:off x="303213" y="4078288"/>
            <a:ext cx="645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k-SK" dirty="0" smtClean="0"/>
              <a:t> Vykreslenie nového (</a:t>
            </a:r>
            <a:r>
              <a:rPr lang="sk-SK" dirty="0" err="1" smtClean="0"/>
              <a:t>kvantovaného</a:t>
            </a:r>
            <a:r>
              <a:rPr lang="sk-SK" dirty="0" smtClean="0"/>
              <a:t>) obrazu </a:t>
            </a:r>
            <a:endParaRPr lang="sk-SK" dirty="0"/>
          </a:p>
        </p:txBody>
      </p:sp>
      <p:pic>
        <p:nvPicPr>
          <p:cNvPr id="343047" name="Picture 7" descr="S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1806575"/>
            <a:ext cx="2138363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048" name="Picture 8" descr="Sample-SSQ-2 colors-G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5006975"/>
            <a:ext cx="2138363" cy="161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049" name="Picture 9" descr="colorm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5" y="5768975"/>
            <a:ext cx="647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3050" name="Rectangle 10"/>
          <p:cNvSpPr>
            <a:spLocks noChangeArrowheads="1"/>
          </p:cNvSpPr>
          <p:nvPr/>
        </p:nvSpPr>
        <p:spPr bwMode="auto">
          <a:xfrm>
            <a:off x="6877050" y="4410045"/>
            <a:ext cx="2098675" cy="40011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k-SK" sz="2000" b="1" smtClean="0">
                <a:latin typeface="Courier New" pitchFamily="49" charset="0"/>
              </a:rPr>
              <a:t>Algoritmus</a:t>
            </a:r>
            <a:endParaRPr lang="sk-SK" sz="2000" b="1">
              <a:latin typeface="Courier New" pitchFamily="49" charset="0"/>
            </a:endParaRPr>
          </a:p>
        </p:txBody>
      </p:sp>
      <p:sp>
        <p:nvSpPr>
          <p:cNvPr id="343051" name="AutoShape 11"/>
          <p:cNvSpPr>
            <a:spLocks noChangeArrowheads="1"/>
          </p:cNvSpPr>
          <p:nvPr/>
        </p:nvSpPr>
        <p:spPr bwMode="auto">
          <a:xfrm>
            <a:off x="7800975" y="3599984"/>
            <a:ext cx="366960" cy="604183"/>
          </a:xfrm>
          <a:prstGeom prst="downArrow">
            <a:avLst>
              <a:gd name="adj1" fmla="val 50000"/>
              <a:gd name="adj2" fmla="val 4375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343052" name="AutoShape 12"/>
          <p:cNvSpPr>
            <a:spLocks noChangeArrowheads="1"/>
          </p:cNvSpPr>
          <p:nvPr/>
        </p:nvSpPr>
        <p:spPr bwMode="auto">
          <a:xfrm>
            <a:off x="7800975" y="5047784"/>
            <a:ext cx="366960" cy="604183"/>
          </a:xfrm>
          <a:prstGeom prst="downArrow">
            <a:avLst>
              <a:gd name="adj1" fmla="val 50000"/>
              <a:gd name="adj2" fmla="val 4375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343053" name="AutoShape 13"/>
          <p:cNvSpPr>
            <a:spLocks noChangeArrowheads="1"/>
          </p:cNvSpPr>
          <p:nvPr/>
        </p:nvSpPr>
        <p:spPr bwMode="auto">
          <a:xfrm>
            <a:off x="6832600" y="5360422"/>
            <a:ext cx="245474" cy="1039356"/>
          </a:xfrm>
          <a:prstGeom prst="leftArrow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343054" name="Rectangle 14"/>
          <p:cNvSpPr>
            <a:spLocks noChangeArrowheads="1"/>
          </p:cNvSpPr>
          <p:nvPr/>
        </p:nvSpPr>
        <p:spPr bwMode="auto">
          <a:xfrm>
            <a:off x="4870450" y="5683220"/>
            <a:ext cx="1873250" cy="40011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k-SK" sz="2000" b="1" smtClean="0">
                <a:latin typeface="Courier New" pitchFamily="49" charset="0"/>
              </a:rPr>
              <a:t>Mapovanie…</a:t>
            </a:r>
            <a:endParaRPr lang="sk-SK" sz="2000" b="1">
              <a:latin typeface="Courier New" pitchFamily="49" charset="0"/>
            </a:endParaRPr>
          </a:p>
        </p:txBody>
      </p:sp>
      <p:sp>
        <p:nvSpPr>
          <p:cNvPr id="343055" name="AutoShape 15"/>
          <p:cNvSpPr>
            <a:spLocks noChangeArrowheads="1"/>
          </p:cNvSpPr>
          <p:nvPr/>
        </p:nvSpPr>
        <p:spPr bwMode="auto">
          <a:xfrm>
            <a:off x="4143375" y="5401697"/>
            <a:ext cx="245474" cy="1039356"/>
          </a:xfrm>
          <a:prstGeom prst="leftArrow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3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43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3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4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43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4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autoUpdateAnimBg="0"/>
      <p:bldP spid="343044" grpId="0" autoUpdateAnimBg="0"/>
      <p:bldP spid="343045" grpId="0" autoUpdateAnimBg="0"/>
      <p:bldP spid="343046" grpId="0" autoUpdateAnimBg="0"/>
      <p:bldP spid="343050" grpId="0" animBg="1" autoUpdateAnimBg="0"/>
      <p:bldP spid="343051" grpId="0" animBg="1"/>
      <p:bldP spid="343052" grpId="0" animBg="1"/>
      <p:bldP spid="343053" grpId="0" animBg="1"/>
      <p:bldP spid="343054" grpId="0" animBg="1" autoUpdateAnimBg="0"/>
      <p:bldP spid="3430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Chyba kvantovania</a:t>
            </a:r>
            <a:endParaRPr lang="en-US"/>
          </a:p>
        </p:txBody>
      </p:sp>
      <p:sp>
        <p:nvSpPr>
          <p:cNvPr id="493571" name="Rectangle 3"/>
          <p:cNvSpPr>
            <a:spLocks noChangeArrowheads="1"/>
          </p:cNvSpPr>
          <p:nvPr/>
        </p:nvSpPr>
        <p:spPr bwMode="auto">
          <a:xfrm>
            <a:off x="431800" y="1773238"/>
            <a:ext cx="8172450" cy="393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sk-SK" dirty="0" smtClean="0"/>
              <a:t>spôsob merania kvality aproximácie</a:t>
            </a:r>
          </a:p>
          <a:p>
            <a:pPr>
              <a:tabLst>
                <a:tab pos="457200" algn="l"/>
              </a:tabLst>
            </a:pPr>
            <a:endParaRPr lang="sk-SK" dirty="0" smtClean="0"/>
          </a:p>
          <a:p>
            <a:pPr>
              <a:tabLst>
                <a:tab pos="457200" algn="l"/>
              </a:tabLst>
            </a:pPr>
            <a:r>
              <a:rPr lang="sk-SK" dirty="0" smtClean="0"/>
              <a:t>pre každú farbu </a:t>
            </a:r>
            <a:r>
              <a:rPr lang="sk-SK" i="1" dirty="0" smtClean="0"/>
              <a:t>x</a:t>
            </a:r>
            <a:r>
              <a:rPr lang="sk-SK" dirty="0" smtClean="0"/>
              <a:t> v origináli zadefinuje </a:t>
            </a:r>
            <a:r>
              <a:rPr lang="sk-SK" i="1" dirty="0" smtClean="0"/>
              <a:t>d(</a:t>
            </a:r>
            <a:r>
              <a:rPr lang="sk-SK" i="1" dirty="0" err="1" smtClean="0"/>
              <a:t>x,c</a:t>
            </a:r>
            <a:r>
              <a:rPr lang="sk-SK" i="1" dirty="0" smtClean="0"/>
              <a:t>)</a:t>
            </a:r>
            <a:r>
              <a:rPr lang="sk-SK" dirty="0" smtClean="0"/>
              <a:t> vzdialenosť od novej farby </a:t>
            </a:r>
            <a:r>
              <a:rPr lang="sk-SK" i="1" dirty="0" smtClean="0"/>
              <a:t>c</a:t>
            </a:r>
          </a:p>
          <a:p>
            <a:pPr>
              <a:tabLst>
                <a:tab pos="457200" algn="l"/>
              </a:tabLst>
            </a:pPr>
            <a:endParaRPr lang="sk-SK" dirty="0" smtClean="0"/>
          </a:p>
          <a:p>
            <a:pPr>
              <a:tabLst>
                <a:tab pos="457200" algn="l"/>
              </a:tabLst>
            </a:pPr>
            <a:r>
              <a:rPr lang="sk-SK" dirty="0" smtClean="0"/>
              <a:t>zvyčajne sa používa euklidovská metrika v RGB</a:t>
            </a:r>
          </a:p>
          <a:p>
            <a:pPr>
              <a:tabLst>
                <a:tab pos="457200" algn="l"/>
              </a:tabLst>
            </a:pPr>
            <a:r>
              <a:rPr lang="sk-SK" dirty="0" smtClean="0"/>
              <a:t>mala by byť v CIE </a:t>
            </a:r>
            <a:r>
              <a:rPr lang="sk-SK" dirty="0" err="1" smtClean="0"/>
              <a:t>Lab</a:t>
            </a:r>
            <a:r>
              <a:rPr lang="sk-SK" dirty="0" smtClean="0"/>
              <a:t> </a:t>
            </a:r>
          </a:p>
          <a:p>
            <a:pPr>
              <a:tabLst>
                <a:tab pos="457200" algn="l"/>
              </a:tabLst>
            </a:pPr>
            <a:endParaRPr lang="sk-SK" dirty="0" smtClean="0"/>
          </a:p>
          <a:p>
            <a:pPr>
              <a:tabLst>
                <a:tab pos="457200" algn="l"/>
              </a:tabLst>
            </a:pPr>
            <a:r>
              <a:rPr lang="sk-SK" dirty="0" smtClean="0"/>
              <a:t>priemerná kvadratická chyba všetkých bodov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Chyba kvantovania</a:t>
            </a:r>
            <a:endParaRPr lang="en-US"/>
          </a:p>
        </p:txBody>
      </p:sp>
      <p:sp>
        <p:nvSpPr>
          <p:cNvPr id="494596" name="Text Box 4"/>
          <p:cNvSpPr txBox="1">
            <a:spLocks noChangeArrowheads="1"/>
          </p:cNvSpPr>
          <p:nvPr/>
        </p:nvSpPr>
        <p:spPr bwMode="auto">
          <a:xfrm>
            <a:off x="611188" y="1412875"/>
            <a:ext cx="6700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Mean square error (MSE) pre daný obraz</a:t>
            </a:r>
            <a:endParaRPr lang="en-US"/>
          </a:p>
        </p:txBody>
      </p:sp>
      <p:pic>
        <p:nvPicPr>
          <p:cNvPr id="4945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74963"/>
            <a:ext cx="6629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94599" name="Object 7"/>
          <p:cNvGraphicFramePr>
            <a:graphicFrameLocks noChangeAspect="1"/>
          </p:cNvGraphicFramePr>
          <p:nvPr/>
        </p:nvGraphicFramePr>
        <p:xfrm>
          <a:off x="755650" y="1952625"/>
          <a:ext cx="27368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22" name="Rovnica" r:id="rId4" imgW="1371600" imgH="419040" progId="Equation.3">
                  <p:embed/>
                </p:oleObj>
              </mc:Choice>
              <mc:Fallback>
                <p:oleObj name="Rovnica" r:id="rId4" imgW="1371600" imgH="419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52625"/>
                        <a:ext cx="2736850" cy="8350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8" name="Text Box 6"/>
          <p:cNvSpPr txBox="1">
            <a:spLocks noChangeArrowheads="1"/>
          </p:cNvSpPr>
          <p:nvPr/>
        </p:nvSpPr>
        <p:spPr bwMode="auto">
          <a:xfrm>
            <a:off x="3671888" y="5876925"/>
            <a:ext cx="1770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25</a:t>
            </a:r>
            <a:r>
              <a:rPr lang="el-GR"/>
              <a:t>6 </a:t>
            </a:r>
            <a:r>
              <a:rPr lang="en-US"/>
              <a:t>farieb</a:t>
            </a:r>
          </a:p>
        </p:txBody>
      </p:sp>
      <p:pic>
        <p:nvPicPr>
          <p:cNvPr id="5406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404813"/>
            <a:ext cx="8172450" cy="520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06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678488"/>
            <a:ext cx="1763712" cy="117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0681" name="Text Box 9"/>
          <p:cNvSpPr txBox="1">
            <a:spLocks noChangeArrowheads="1"/>
          </p:cNvSpPr>
          <p:nvPr/>
        </p:nvSpPr>
        <p:spPr bwMode="auto">
          <a:xfrm>
            <a:off x="503238" y="5624513"/>
            <a:ext cx="1311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2000"/>
              <a:t>Error map</a:t>
            </a:r>
            <a:endParaRPr lang="en-US" sz="2000"/>
          </a:p>
        </p:txBody>
      </p:sp>
      <p:sp>
        <p:nvSpPr>
          <p:cNvPr id="540682" name="Text Box 10"/>
          <p:cNvSpPr txBox="1">
            <a:spLocks noChangeArrowheads="1"/>
          </p:cNvSpPr>
          <p:nvPr/>
        </p:nvSpPr>
        <p:spPr bwMode="auto">
          <a:xfrm>
            <a:off x="627063" y="123825"/>
            <a:ext cx="1031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1600"/>
              <a:t>Metóda 1</a:t>
            </a:r>
            <a:endParaRPr lang="en-US" sz="1600"/>
          </a:p>
        </p:txBody>
      </p:sp>
      <p:sp>
        <p:nvSpPr>
          <p:cNvPr id="540683" name="Text Box 11"/>
          <p:cNvSpPr txBox="1">
            <a:spLocks noChangeArrowheads="1"/>
          </p:cNvSpPr>
          <p:nvPr/>
        </p:nvSpPr>
        <p:spPr bwMode="auto">
          <a:xfrm>
            <a:off x="4859338" y="115888"/>
            <a:ext cx="1031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1600"/>
              <a:t>Metóda 2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404813"/>
            <a:ext cx="817245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9654" name="Text Box 6"/>
          <p:cNvSpPr txBox="1">
            <a:spLocks noChangeArrowheads="1"/>
          </p:cNvSpPr>
          <p:nvPr/>
        </p:nvSpPr>
        <p:spPr bwMode="auto">
          <a:xfrm>
            <a:off x="3779838" y="5876925"/>
            <a:ext cx="1571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/>
              <a:t>16 </a:t>
            </a:r>
            <a:r>
              <a:rPr lang="en-US"/>
              <a:t>farieb</a:t>
            </a:r>
          </a:p>
        </p:txBody>
      </p:sp>
      <p:pic>
        <p:nvPicPr>
          <p:cNvPr id="5396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678488"/>
            <a:ext cx="1763712" cy="117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9657" name="Text Box 9"/>
          <p:cNvSpPr txBox="1">
            <a:spLocks noChangeArrowheads="1"/>
          </p:cNvSpPr>
          <p:nvPr/>
        </p:nvSpPr>
        <p:spPr bwMode="auto">
          <a:xfrm>
            <a:off x="503238" y="5624513"/>
            <a:ext cx="1311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2000"/>
              <a:t>Error map</a:t>
            </a:r>
            <a:endParaRPr lang="en-US" sz="2000"/>
          </a:p>
        </p:txBody>
      </p:sp>
      <p:sp>
        <p:nvSpPr>
          <p:cNvPr id="539658" name="Text Box 10"/>
          <p:cNvSpPr txBox="1">
            <a:spLocks noChangeArrowheads="1"/>
          </p:cNvSpPr>
          <p:nvPr/>
        </p:nvSpPr>
        <p:spPr bwMode="auto">
          <a:xfrm>
            <a:off x="627063" y="123825"/>
            <a:ext cx="1089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1600"/>
              <a:t>1. metóda</a:t>
            </a:r>
            <a:endParaRPr lang="en-US" sz="1600"/>
          </a:p>
        </p:txBody>
      </p:sp>
      <p:sp>
        <p:nvSpPr>
          <p:cNvPr id="539659" name="Text Box 11"/>
          <p:cNvSpPr txBox="1">
            <a:spLocks noChangeArrowheads="1"/>
          </p:cNvSpPr>
          <p:nvPr/>
        </p:nvSpPr>
        <p:spPr bwMode="auto">
          <a:xfrm>
            <a:off x="4859338" y="115888"/>
            <a:ext cx="1089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1600"/>
              <a:t>2. metóda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Chyba kvantovania</a:t>
            </a:r>
            <a:endParaRPr lang="en-US"/>
          </a:p>
        </p:txBody>
      </p:sp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431800" y="1916113"/>
            <a:ext cx="8135938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 smtClean="0"/>
              <a:t>Používa sa ako podmienka pri iteratívnych metódach </a:t>
            </a:r>
            <a:r>
              <a:rPr lang="sk-SK" dirty="0" err="1" smtClean="0"/>
              <a:t>kvantovania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Zlepšujeme, kým je rozdiel chýb 2 iterácií väčší ako daný prah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k-SK"/>
              <a:t>Podmienky o</a:t>
            </a:r>
            <a:r>
              <a:rPr lang="en-US"/>
              <a:t>ptimality</a:t>
            </a:r>
          </a:p>
        </p:txBody>
      </p:sp>
      <p:sp>
        <p:nvSpPr>
          <p:cNvPr id="529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1341438"/>
            <a:ext cx="8323262" cy="4789487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Vyplývajú z minimalizácie MSE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Podmienka najbližšieho suseda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Pre danú paletu P optimálne regióny {</a:t>
            </a:r>
            <a:r>
              <a:rPr lang="sk-SK" sz="2800" dirty="0" err="1" smtClean="0">
                <a:effectLst/>
              </a:rPr>
              <a:t>R</a:t>
            </a:r>
            <a:r>
              <a:rPr lang="sk-SK" sz="1800" dirty="0" err="1" smtClean="0">
                <a:effectLst/>
              </a:rPr>
              <a:t>i</a:t>
            </a:r>
            <a:r>
              <a:rPr lang="sk-SK" sz="2800" dirty="0" smtClean="0">
                <a:effectLst/>
              </a:rPr>
              <a:t>: i=1,…,N} spĺňajú podmienku: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                       </a:t>
            </a:r>
            <a:r>
              <a:rPr lang="sk-SK" sz="2800" dirty="0" err="1" smtClean="0">
                <a:effectLst/>
              </a:rPr>
              <a:t>R</a:t>
            </a:r>
            <a:r>
              <a:rPr lang="sk-SK" sz="1800" dirty="0" err="1" smtClean="0">
                <a:effectLst/>
              </a:rPr>
              <a:t>i</a:t>
            </a:r>
            <a:r>
              <a:rPr lang="sk-SK" sz="2800" dirty="0" smtClean="0">
                <a:effectLst/>
              </a:rPr>
              <a:t> </a:t>
            </a:r>
            <a:r>
              <a:rPr lang="sk-SK" sz="2800" dirty="0" smtClean="0">
                <a:effectLst/>
                <a:sym typeface="Symbol" pitchFamily="18" charset="2"/>
              </a:rPr>
              <a:t> {x: d(</a:t>
            </a:r>
            <a:r>
              <a:rPr lang="sk-SK" sz="2800" dirty="0" err="1" smtClean="0">
                <a:effectLst/>
                <a:sym typeface="Symbol" pitchFamily="18" charset="2"/>
              </a:rPr>
              <a:t>x,c</a:t>
            </a:r>
            <a:r>
              <a:rPr lang="sk-SK" sz="1800" dirty="0" err="1" smtClean="0">
                <a:effectLst/>
                <a:sym typeface="Symbol" pitchFamily="18" charset="2"/>
              </a:rPr>
              <a:t>i</a:t>
            </a:r>
            <a:r>
              <a:rPr lang="sk-SK" sz="2800" dirty="0" smtClean="0">
                <a:effectLst/>
                <a:sym typeface="Symbol" pitchFamily="18" charset="2"/>
              </a:rPr>
              <a:t>)  d(</a:t>
            </a:r>
            <a:r>
              <a:rPr lang="sk-SK" sz="2800" dirty="0" err="1" smtClean="0">
                <a:effectLst/>
                <a:sym typeface="Symbol" pitchFamily="18" charset="2"/>
              </a:rPr>
              <a:t>x,c</a:t>
            </a:r>
            <a:r>
              <a:rPr lang="sk-SK" sz="1800" dirty="0" err="1" smtClean="0">
                <a:effectLst/>
                <a:sym typeface="Symbol" pitchFamily="18" charset="2"/>
              </a:rPr>
              <a:t>j</a:t>
            </a:r>
            <a:r>
              <a:rPr lang="sk-SK" sz="2800" dirty="0" smtClean="0">
                <a:effectLst/>
                <a:sym typeface="Symbol" pitchFamily="18" charset="2"/>
              </a:rPr>
              <a:t>);  j}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  <a:sym typeface="Symbol" pitchFamily="18" charset="2"/>
              </a:rPr>
              <a:t>    a teda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  <a:sym typeface="Symbol" pitchFamily="18" charset="2"/>
              </a:rPr>
              <a:t>                        Q(x)=</a:t>
            </a:r>
            <a:r>
              <a:rPr lang="sk-SK" sz="2800" dirty="0" err="1" smtClean="0">
                <a:effectLst/>
                <a:sym typeface="Symbol" pitchFamily="18" charset="2"/>
              </a:rPr>
              <a:t>c</a:t>
            </a:r>
            <a:r>
              <a:rPr lang="sk-SK" sz="1800" dirty="0" err="1" smtClean="0">
                <a:effectLst/>
                <a:sym typeface="Symbol" pitchFamily="18" charset="2"/>
              </a:rPr>
              <a:t>i</a:t>
            </a:r>
            <a:r>
              <a:rPr lang="sk-SK" sz="2800" dirty="0" smtClean="0">
                <a:effectLst/>
                <a:sym typeface="Symbol" pitchFamily="18" charset="2"/>
              </a:rPr>
              <a:t>  d(</a:t>
            </a:r>
            <a:r>
              <a:rPr lang="sk-SK" sz="2800" dirty="0" err="1" smtClean="0">
                <a:effectLst/>
                <a:sym typeface="Symbol" pitchFamily="18" charset="2"/>
              </a:rPr>
              <a:t>x,c</a:t>
            </a:r>
            <a:r>
              <a:rPr lang="sk-SK" sz="1800" dirty="0" err="1" smtClean="0">
                <a:effectLst/>
                <a:sym typeface="Symbol" pitchFamily="18" charset="2"/>
              </a:rPr>
              <a:t>i</a:t>
            </a:r>
            <a:r>
              <a:rPr lang="sk-SK" sz="2800" dirty="0" smtClean="0">
                <a:effectLst/>
                <a:sym typeface="Symbol" pitchFamily="18" charset="2"/>
              </a:rPr>
              <a:t>)  d(</a:t>
            </a:r>
            <a:r>
              <a:rPr lang="sk-SK" sz="2800" dirty="0" err="1" smtClean="0">
                <a:effectLst/>
                <a:sym typeface="Symbol" pitchFamily="18" charset="2"/>
              </a:rPr>
              <a:t>x,c</a:t>
            </a:r>
            <a:r>
              <a:rPr lang="sk-SK" sz="1800" dirty="0" err="1" smtClean="0">
                <a:effectLst/>
                <a:sym typeface="Symbol" pitchFamily="18" charset="2"/>
              </a:rPr>
              <a:t>j</a:t>
            </a:r>
            <a:r>
              <a:rPr lang="sk-SK" sz="2800" dirty="0" smtClean="0">
                <a:effectLst/>
                <a:sym typeface="Symbol" pitchFamily="18" charset="2"/>
              </a:rPr>
              <a:t>) j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>
              <a:effectLst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k-SK"/>
              <a:t>Podmienky o</a:t>
            </a:r>
            <a:r>
              <a:rPr lang="en-US"/>
              <a:t>ptimality</a:t>
            </a:r>
          </a:p>
        </p:txBody>
      </p:sp>
      <p:sp>
        <p:nvSpPr>
          <p:cNvPr id="530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610600" cy="4789488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Podmienka </a:t>
            </a:r>
            <a:r>
              <a:rPr lang="sk-SK" sz="2800" dirty="0" err="1" smtClean="0">
                <a:effectLst/>
              </a:rPr>
              <a:t>centroidu</a:t>
            </a:r>
            <a:endParaRPr lang="sk-SK" sz="2800" dirty="0" smtClean="0">
              <a:effectLst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Pre dané regióny {</a:t>
            </a:r>
            <a:r>
              <a:rPr lang="sk-SK" sz="2800" dirty="0" err="1" smtClean="0">
                <a:effectLst/>
              </a:rPr>
              <a:t>R</a:t>
            </a:r>
            <a:r>
              <a:rPr lang="sk-SK" sz="1800" dirty="0" err="1" smtClean="0">
                <a:effectLst/>
              </a:rPr>
              <a:t>i</a:t>
            </a:r>
            <a:r>
              <a:rPr lang="sk-SK" sz="2800" dirty="0" smtClean="0">
                <a:effectLst/>
              </a:rPr>
              <a:t>: i=1,…,N}, prvky palety spĺňajú podmienku: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</a:rPr>
              <a:t>                                  </a:t>
            </a:r>
            <a:r>
              <a:rPr lang="sk-SK" sz="2800" dirty="0" err="1" smtClean="0">
                <a:effectLst/>
              </a:rPr>
              <a:t>c</a:t>
            </a:r>
            <a:r>
              <a:rPr lang="sk-SK" sz="1800" dirty="0" err="1" smtClean="0">
                <a:effectLst/>
              </a:rPr>
              <a:t>i</a:t>
            </a:r>
            <a:r>
              <a:rPr lang="sk-SK" sz="2800" dirty="0" smtClean="0">
                <a:effectLst/>
              </a:rPr>
              <a:t> = cent(</a:t>
            </a:r>
            <a:r>
              <a:rPr lang="sk-SK" sz="2800" dirty="0" err="1" smtClean="0">
                <a:effectLst/>
              </a:rPr>
              <a:t>R</a:t>
            </a:r>
            <a:r>
              <a:rPr lang="sk-SK" sz="1800" dirty="0" err="1" smtClean="0">
                <a:effectLst/>
              </a:rPr>
              <a:t>i</a:t>
            </a:r>
            <a:r>
              <a:rPr lang="sk-SK" sz="2800" dirty="0" smtClean="0">
                <a:effectLst/>
              </a:rPr>
              <a:t>),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  <a:sym typeface="Symbol" pitchFamily="18" charset="2"/>
              </a:rPr>
              <a:t>kde </a:t>
            </a:r>
            <a:r>
              <a:rPr lang="sk-SK" sz="2800" dirty="0" err="1" smtClean="0">
                <a:effectLst/>
                <a:sym typeface="Symbol" pitchFamily="18" charset="2"/>
              </a:rPr>
              <a:t>centroid</a:t>
            </a:r>
            <a:r>
              <a:rPr lang="sk-SK" sz="2800" dirty="0" smtClean="0">
                <a:effectLst/>
                <a:sym typeface="Symbol" pitchFamily="18" charset="2"/>
              </a:rPr>
              <a:t> množiny R je aritmetický priemer: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  <a:sym typeface="Symbol" pitchFamily="18" charset="2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sk-SK" sz="2800" dirty="0" smtClean="0">
              <a:effectLst/>
              <a:sym typeface="Symbol" pitchFamily="18" charset="2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  <a:sym typeface="Symbol" pitchFamily="18" charset="2"/>
              </a:rPr>
              <a:t>   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sk-SK" sz="2800" dirty="0" smtClean="0">
                <a:effectLst/>
                <a:sym typeface="Symbol" pitchFamily="18" charset="2"/>
              </a:rPr>
              <a:t>pre R={</a:t>
            </a:r>
            <a:r>
              <a:rPr lang="sk-SK" sz="2800" dirty="0" err="1" smtClean="0">
                <a:effectLst/>
                <a:sym typeface="Symbol" pitchFamily="18" charset="2"/>
              </a:rPr>
              <a:t>x</a:t>
            </a:r>
            <a:r>
              <a:rPr lang="sk-SK" sz="1800" dirty="0" err="1" smtClean="0">
                <a:effectLst/>
                <a:sym typeface="Symbol" pitchFamily="18" charset="2"/>
              </a:rPr>
              <a:t>i</a:t>
            </a:r>
            <a:r>
              <a:rPr lang="sk-SK" sz="2800" dirty="0" smtClean="0">
                <a:effectLst/>
                <a:sym typeface="Symbol" pitchFamily="18" charset="2"/>
              </a:rPr>
              <a:t> : i = 1,…,|R|}</a:t>
            </a:r>
            <a:endParaRPr lang="sk-SK" sz="2800" dirty="0">
              <a:effectLst/>
              <a:sym typeface="Symbol" pitchFamily="18" charset="2"/>
            </a:endParaRPr>
          </a:p>
        </p:txBody>
      </p:sp>
      <p:graphicFrame>
        <p:nvGraphicFramePr>
          <p:cNvPr id="530436" name="Object 4"/>
          <p:cNvGraphicFramePr>
            <a:graphicFrameLocks noChangeAspect="1"/>
          </p:cNvGraphicFramePr>
          <p:nvPr/>
        </p:nvGraphicFramePr>
        <p:xfrm>
          <a:off x="3717925" y="4814888"/>
          <a:ext cx="213360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59" name="Equation" r:id="rId3" imgW="1155600" imgH="482400" progId="Equation.3">
                  <p:embed/>
                </p:oleObj>
              </mc:Choice>
              <mc:Fallback>
                <p:oleObj name="Equation" r:id="rId3" imgW="115560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5" y="4814888"/>
                        <a:ext cx="2133600" cy="8905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fol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Kvantovanie</a:t>
            </a:r>
            <a:endParaRPr lang="en-US"/>
          </a:p>
        </p:txBody>
      </p:sp>
      <p:sp>
        <p:nvSpPr>
          <p:cNvPr id="390149" name="Rectangle 5"/>
          <p:cNvSpPr>
            <a:spLocks noChangeArrowheads="1"/>
          </p:cNvSpPr>
          <p:nvPr/>
        </p:nvSpPr>
        <p:spPr bwMode="auto">
          <a:xfrm>
            <a:off x="381000" y="1763713"/>
            <a:ext cx="8280400" cy="378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podľa prístupu k informáciám:</a:t>
            </a:r>
          </a:p>
          <a:p>
            <a:endParaRPr lang="sk-SK" dirty="0" smtClean="0"/>
          </a:p>
          <a:p>
            <a:r>
              <a:rPr lang="sk-SK" b="1" dirty="0" smtClean="0"/>
              <a:t>Obrazovo nezávislé</a:t>
            </a:r>
            <a:r>
              <a:rPr lang="sk-SK" dirty="0" smtClean="0"/>
              <a:t>: Priestor farieb je rozdelený na pravidelné regióny, bez ohľadu na farebné vlastnosti obrazu.</a:t>
            </a:r>
          </a:p>
          <a:p>
            <a:endParaRPr lang="sk-SK" dirty="0" smtClean="0"/>
          </a:p>
          <a:p>
            <a:r>
              <a:rPr lang="sk-SK" b="1" dirty="0" smtClean="0"/>
              <a:t>Obrazovo závislé</a:t>
            </a:r>
            <a:r>
              <a:rPr lang="sk-SK" dirty="0" smtClean="0"/>
              <a:t>: Rozdelenie priestoru farieb závisí od skutočného rozloženia farieb v obraze. </a:t>
            </a:r>
          </a:p>
          <a:p>
            <a:pPr eaLnBrk="0" hangingPunct="0"/>
            <a:endParaRPr lang="sk-SK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r>
              <a:rPr lang="sk-SK" sz="4000"/>
              <a:t>Kvantovanie – zhlukovacie metódy</a:t>
            </a:r>
            <a:br>
              <a:rPr lang="sk-SK" sz="4000"/>
            </a:br>
            <a:r>
              <a:rPr lang="sk-SK" sz="4000"/>
              <a:t>Clustering methods</a:t>
            </a:r>
            <a:endParaRPr lang="en-US" sz="4000"/>
          </a:p>
        </p:txBody>
      </p:sp>
      <p:sp>
        <p:nvSpPr>
          <p:cNvPr id="382979" name="Text Box 3"/>
          <p:cNvSpPr txBox="1">
            <a:spLocks noChangeArrowheads="1"/>
          </p:cNvSpPr>
          <p:nvPr/>
        </p:nvSpPr>
        <p:spPr bwMode="auto">
          <a:xfrm>
            <a:off x="676275" y="1838325"/>
            <a:ext cx="8251825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73150" indent="-158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dirty="0" smtClean="0"/>
              <a:t>3 kanály – RGB, HSV, </a:t>
            </a:r>
            <a:r>
              <a:rPr lang="sk-SK" dirty="0" err="1" smtClean="0"/>
              <a:t>Lab</a:t>
            </a:r>
            <a:r>
              <a:rPr lang="sk-SK" dirty="0" smtClean="0"/>
              <a:t>, ...</a:t>
            </a:r>
          </a:p>
          <a:p>
            <a:endParaRPr lang="sk-SK" dirty="0" smtClean="0"/>
          </a:p>
          <a:p>
            <a:r>
              <a:rPr lang="sk-SK" dirty="0" smtClean="0"/>
              <a:t>podľa prístupu k zložkám:</a:t>
            </a:r>
          </a:p>
          <a:p>
            <a:pPr>
              <a:spcBef>
                <a:spcPct val="30000"/>
              </a:spcBef>
              <a:spcAft>
                <a:spcPct val="10000"/>
              </a:spcAft>
              <a:buFontTx/>
              <a:buChar char="•"/>
            </a:pPr>
            <a:r>
              <a:rPr lang="sk-SK" dirty="0" smtClean="0"/>
              <a:t> skalárne – po zložkách (SQ)</a:t>
            </a:r>
          </a:p>
          <a:p>
            <a:pPr lvl="2">
              <a:buFontTx/>
              <a:buChar char="•"/>
            </a:pPr>
            <a:r>
              <a:rPr lang="sk-SK" sz="2400" dirty="0" smtClean="0"/>
              <a:t>3 x 1D </a:t>
            </a:r>
            <a:r>
              <a:rPr lang="sk-SK" sz="2400" dirty="0" err="1" smtClean="0"/>
              <a:t>splitting</a:t>
            </a:r>
            <a:r>
              <a:rPr lang="sk-SK" sz="2400" dirty="0" smtClean="0"/>
              <a:t> </a:t>
            </a:r>
            <a:r>
              <a:rPr lang="sk-SK" sz="2400" dirty="0" err="1" smtClean="0"/>
              <a:t>methods</a:t>
            </a:r>
            <a:endParaRPr lang="sk-SK" sz="2400" dirty="0" smtClean="0"/>
          </a:p>
          <a:p>
            <a:pPr>
              <a:spcBef>
                <a:spcPct val="30000"/>
              </a:spcBef>
              <a:spcAft>
                <a:spcPct val="10000"/>
              </a:spcAft>
              <a:buFontTx/>
              <a:buChar char="•"/>
            </a:pPr>
            <a:r>
              <a:rPr lang="sk-SK" dirty="0" smtClean="0"/>
              <a:t> vektorové – celá trojicu naraz (VQ)</a:t>
            </a:r>
          </a:p>
          <a:p>
            <a:pPr lvl="2">
              <a:buFontTx/>
              <a:buChar char="•"/>
            </a:pPr>
            <a:r>
              <a:rPr lang="sk-SK" sz="2400" dirty="0" smtClean="0"/>
              <a:t>Rozdeľovanie - 3D </a:t>
            </a:r>
            <a:r>
              <a:rPr lang="sk-SK" sz="2400" dirty="0" err="1" smtClean="0"/>
              <a:t>splitting</a:t>
            </a:r>
            <a:r>
              <a:rPr lang="sk-SK" sz="2400" dirty="0" smtClean="0"/>
              <a:t> </a:t>
            </a:r>
            <a:r>
              <a:rPr lang="sk-SK" sz="2400" dirty="0" err="1" smtClean="0"/>
              <a:t>methods</a:t>
            </a:r>
            <a:endParaRPr lang="sk-SK" sz="2400" dirty="0" smtClean="0"/>
          </a:p>
          <a:p>
            <a:pPr lvl="2">
              <a:buFontTx/>
              <a:buChar char="•"/>
            </a:pPr>
            <a:r>
              <a:rPr lang="sk-SK" sz="2400" dirty="0" smtClean="0"/>
              <a:t>Zlučovanie - </a:t>
            </a:r>
            <a:r>
              <a:rPr lang="sk-SK" sz="2400" dirty="0" err="1" smtClean="0"/>
              <a:t>Grouping</a:t>
            </a:r>
            <a:r>
              <a:rPr lang="sk-SK" sz="2400" dirty="0" smtClean="0"/>
              <a:t> </a:t>
            </a:r>
            <a:r>
              <a:rPr lang="sk-SK" sz="2400" dirty="0" err="1" smtClean="0"/>
              <a:t>methods</a:t>
            </a:r>
            <a:endParaRPr lang="sk-SK" sz="2400" dirty="0" smtClean="0"/>
          </a:p>
          <a:p>
            <a:pPr lvl="2">
              <a:buFontTx/>
              <a:buChar char="•"/>
            </a:pPr>
            <a:r>
              <a:rPr lang="sk-SK" sz="2400" dirty="0" smtClean="0"/>
              <a:t>Kombinované metódy - </a:t>
            </a:r>
            <a:r>
              <a:rPr lang="sk-SK" sz="2400" dirty="0" err="1" smtClean="0"/>
              <a:t>Split</a:t>
            </a:r>
            <a:r>
              <a:rPr lang="sk-SK" sz="2400" dirty="0" smtClean="0"/>
              <a:t> and </a:t>
            </a:r>
            <a:r>
              <a:rPr lang="sk-SK" sz="2400" dirty="0" err="1" smtClean="0"/>
              <a:t>merge</a:t>
            </a:r>
            <a:r>
              <a:rPr lang="sk-SK" sz="2400" dirty="0" smtClean="0"/>
              <a:t> </a:t>
            </a:r>
            <a:r>
              <a:rPr lang="sk-SK" sz="2400" dirty="0" err="1" smtClean="0"/>
              <a:t>methods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847725"/>
          </a:xfrm>
        </p:spPr>
        <p:txBody>
          <a:bodyPr/>
          <a:lstStyle/>
          <a:p>
            <a:r>
              <a:rPr lang="sk-SK"/>
              <a:t>Uniformné kvantovanie</a:t>
            </a:r>
            <a:endParaRPr lang="en-US"/>
          </a:p>
        </p:txBody>
      </p:sp>
      <p:sp>
        <p:nvSpPr>
          <p:cNvPr id="392197" name="Rectangle 5"/>
          <p:cNvSpPr>
            <a:spLocks noChangeArrowheads="1"/>
          </p:cNvSpPr>
          <p:nvPr/>
        </p:nvSpPr>
        <p:spPr bwMode="auto">
          <a:xfrm>
            <a:off x="425450" y="1900238"/>
            <a:ext cx="8389938" cy="393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RGB kocka na </a:t>
            </a:r>
          </a:p>
          <a:p>
            <a:r>
              <a:rPr lang="sk-SK" dirty="0" smtClean="0"/>
              <a:t>	8x8x4 (rozdelenie 3-3-2) </a:t>
            </a:r>
          </a:p>
          <a:p>
            <a:r>
              <a:rPr lang="sk-SK" dirty="0" smtClean="0"/>
              <a:t>	6x6x6</a:t>
            </a:r>
          </a:p>
          <a:p>
            <a:r>
              <a:rPr lang="sk-SK" dirty="0" smtClean="0"/>
              <a:t>	6x7x6</a:t>
            </a:r>
          </a:p>
          <a:p>
            <a:endParaRPr lang="sk-SK" dirty="0" smtClean="0"/>
          </a:p>
          <a:p>
            <a:r>
              <a:rPr lang="sk-SK" dirty="0" smtClean="0"/>
              <a:t>Pre každú farbu určíme do ktorého chlievika patrí. Reprezentatívna farba sa určí ako priemer všetkých farieb v danom regióne. </a:t>
            </a:r>
          </a:p>
          <a:p>
            <a:r>
              <a:rPr lang="sk-SK" dirty="0" smtClean="0"/>
              <a:t>Rýchle, jednoduché, ale výsledky nie sú dobré.</a:t>
            </a:r>
            <a:endParaRPr lang="sk-SK" dirty="0"/>
          </a:p>
        </p:txBody>
      </p:sp>
      <p:pic>
        <p:nvPicPr>
          <p:cNvPr id="39219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63" y="1952625"/>
            <a:ext cx="19621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9" name="Picture 5" descr="palet_web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775" y="601663"/>
            <a:ext cx="2030413" cy="203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390" name="Picture 6" descr="pal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611188"/>
            <a:ext cx="2030413" cy="203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0391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4610100" y="3036888"/>
          <a:ext cx="4341813" cy="359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18" name="Image" r:id="rId5" imgW="7535475" imgH="5896223" progId="Photoshop.Image.5">
                  <p:embed/>
                </p:oleObj>
              </mc:Choice>
              <mc:Fallback>
                <p:oleObj name="Image" r:id="rId5" imgW="7535475" imgH="5896223" progId="Photoshop.Image.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3036888"/>
                        <a:ext cx="4341813" cy="3597275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0394" name="Picture 10" descr="wi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033713"/>
            <a:ext cx="4365625" cy="360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5" name="Text Box 11"/>
          <p:cNvSpPr txBox="1">
            <a:spLocks noChangeArrowheads="1"/>
          </p:cNvSpPr>
          <p:nvPr/>
        </p:nvSpPr>
        <p:spPr bwMode="auto">
          <a:xfrm>
            <a:off x="6324600" y="1838325"/>
            <a:ext cx="23415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Paleta 6x6x6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882650"/>
          </a:xfrm>
        </p:spPr>
        <p:txBody>
          <a:bodyPr/>
          <a:lstStyle/>
          <a:p>
            <a:r>
              <a:rPr lang="en-US"/>
              <a:t>Nez</a:t>
            </a:r>
            <a:r>
              <a:rPr lang="sk-SK"/>
              <a:t>ávislé skalárne kvantovanie</a:t>
            </a:r>
            <a:endParaRPr lang="en-US"/>
          </a:p>
        </p:txBody>
      </p:sp>
      <p:pic>
        <p:nvPicPr>
          <p:cNvPr id="39834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57"/>
          <a:stretch>
            <a:fillRect/>
          </a:stretch>
        </p:blipFill>
        <p:spPr bwMode="auto">
          <a:xfrm>
            <a:off x="4967288" y="4400550"/>
            <a:ext cx="2630487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8342" name="Rectangle 6"/>
          <p:cNvSpPr>
            <a:spLocks noChangeArrowheads="1"/>
          </p:cNvSpPr>
          <p:nvPr/>
        </p:nvSpPr>
        <p:spPr bwMode="auto">
          <a:xfrm>
            <a:off x="395288" y="1665288"/>
            <a:ext cx="8221662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54013" indent="-354013">
              <a:buFontTx/>
              <a:buChar char="•"/>
            </a:pPr>
            <a:r>
              <a:rPr lang="sk-SK" dirty="0"/>
              <a:t>3 marginálne </a:t>
            </a:r>
            <a:r>
              <a:rPr lang="sk-SK" dirty="0" err="1"/>
              <a:t>histogrami</a:t>
            </a:r>
            <a:r>
              <a:rPr lang="sk-SK" dirty="0"/>
              <a:t> zložiek R, G a B</a:t>
            </a:r>
          </a:p>
          <a:p>
            <a:pPr marL="354013" indent="-354013">
              <a:buFontTx/>
              <a:buChar char="•"/>
            </a:pPr>
            <a:r>
              <a:rPr lang="sk-SK" dirty="0" err="1"/>
              <a:t>Kvantizačný</a:t>
            </a:r>
            <a:r>
              <a:rPr lang="sk-SK" dirty="0"/>
              <a:t> algoritmus aplikovaný </a:t>
            </a:r>
            <a:r>
              <a:rPr lang="sk-SK" dirty="0" err="1" smtClean="0"/>
              <a:t>nezávisl</a:t>
            </a:r>
            <a:r>
              <a:rPr lang="en-US" dirty="0" smtClean="0"/>
              <a:t>e</a:t>
            </a:r>
            <a:r>
              <a:rPr lang="sk-SK" dirty="0" smtClean="0"/>
              <a:t> </a:t>
            </a:r>
            <a:r>
              <a:rPr lang="sk-SK" dirty="0"/>
              <a:t>na každú zložku</a:t>
            </a:r>
          </a:p>
          <a:p>
            <a:pPr marL="354013" indent="-354013">
              <a:buFontTx/>
              <a:buChar char="•"/>
            </a:pPr>
            <a:r>
              <a:rPr lang="sk-SK" dirty="0"/>
              <a:t>Nemôže zohľadniť korelácie medzi zložkami</a:t>
            </a:r>
          </a:p>
          <a:p>
            <a:pPr marL="354013" indent="-354013">
              <a:buFontTx/>
              <a:buChar char="•"/>
            </a:pPr>
            <a:r>
              <a:rPr lang="sk-SK" dirty="0"/>
              <a:t>Ak sú farby obrazu len určitej časti RGB kocky – zvyšok je prázdny a zbytočne zaberá priestor v palete.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0"/>
            <a:ext cx="9036050" cy="873125"/>
          </a:xfrm>
        </p:spPr>
        <p:txBody>
          <a:bodyPr/>
          <a:lstStyle/>
          <a:p>
            <a:r>
              <a:rPr lang="sk-SK"/>
              <a:t>Sekvenčné skalárne kvantovanie</a:t>
            </a:r>
            <a:endParaRPr lang="en-US"/>
          </a:p>
        </p:txBody>
      </p:sp>
      <p:sp>
        <p:nvSpPr>
          <p:cNvPr id="396291" name="Line 3"/>
          <p:cNvSpPr>
            <a:spLocks noChangeShapeType="1"/>
          </p:cNvSpPr>
          <p:nvPr/>
        </p:nvSpPr>
        <p:spPr bwMode="auto">
          <a:xfrm flipV="1">
            <a:off x="5818188" y="1476375"/>
            <a:ext cx="1587" cy="2895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6292" name="Line 4"/>
          <p:cNvSpPr>
            <a:spLocks noChangeShapeType="1"/>
          </p:cNvSpPr>
          <p:nvPr/>
        </p:nvSpPr>
        <p:spPr bwMode="auto">
          <a:xfrm>
            <a:off x="5818188" y="4371975"/>
            <a:ext cx="3124200" cy="15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6293" name="Oval 5"/>
          <p:cNvSpPr>
            <a:spLocks noChangeArrowheads="1"/>
          </p:cNvSpPr>
          <p:nvPr/>
        </p:nvSpPr>
        <p:spPr bwMode="auto">
          <a:xfrm>
            <a:off x="6808788" y="3228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294" name="Oval 6"/>
          <p:cNvSpPr>
            <a:spLocks noChangeArrowheads="1"/>
          </p:cNvSpPr>
          <p:nvPr/>
        </p:nvSpPr>
        <p:spPr bwMode="auto">
          <a:xfrm>
            <a:off x="6961188" y="33813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295" name="Oval 7"/>
          <p:cNvSpPr>
            <a:spLocks noChangeArrowheads="1"/>
          </p:cNvSpPr>
          <p:nvPr/>
        </p:nvSpPr>
        <p:spPr bwMode="auto">
          <a:xfrm>
            <a:off x="7113588" y="31527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296" name="Oval 8"/>
          <p:cNvSpPr>
            <a:spLocks noChangeArrowheads="1"/>
          </p:cNvSpPr>
          <p:nvPr/>
        </p:nvSpPr>
        <p:spPr bwMode="auto">
          <a:xfrm>
            <a:off x="6732588" y="30003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297" name="Oval 9"/>
          <p:cNvSpPr>
            <a:spLocks noChangeArrowheads="1"/>
          </p:cNvSpPr>
          <p:nvPr/>
        </p:nvSpPr>
        <p:spPr bwMode="auto">
          <a:xfrm>
            <a:off x="7113588" y="29241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298" name="Oval 10"/>
          <p:cNvSpPr>
            <a:spLocks noChangeArrowheads="1"/>
          </p:cNvSpPr>
          <p:nvPr/>
        </p:nvSpPr>
        <p:spPr bwMode="auto">
          <a:xfrm>
            <a:off x="7037388" y="26193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299" name="Oval 11"/>
          <p:cNvSpPr>
            <a:spLocks noChangeArrowheads="1"/>
          </p:cNvSpPr>
          <p:nvPr/>
        </p:nvSpPr>
        <p:spPr bwMode="auto">
          <a:xfrm>
            <a:off x="6351588" y="35337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0" name="Oval 12"/>
          <p:cNvSpPr>
            <a:spLocks noChangeArrowheads="1"/>
          </p:cNvSpPr>
          <p:nvPr/>
        </p:nvSpPr>
        <p:spPr bwMode="auto">
          <a:xfrm>
            <a:off x="7113588" y="35337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1" name="Oval 13"/>
          <p:cNvSpPr>
            <a:spLocks noChangeArrowheads="1"/>
          </p:cNvSpPr>
          <p:nvPr/>
        </p:nvSpPr>
        <p:spPr bwMode="auto">
          <a:xfrm>
            <a:off x="7342188" y="26955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2" name="Oval 14"/>
          <p:cNvSpPr>
            <a:spLocks noChangeArrowheads="1"/>
          </p:cNvSpPr>
          <p:nvPr/>
        </p:nvSpPr>
        <p:spPr bwMode="auto">
          <a:xfrm>
            <a:off x="7342188" y="33813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3" name="Oval 15"/>
          <p:cNvSpPr>
            <a:spLocks noChangeArrowheads="1"/>
          </p:cNvSpPr>
          <p:nvPr/>
        </p:nvSpPr>
        <p:spPr bwMode="auto">
          <a:xfrm>
            <a:off x="7265988" y="23907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4" name="Oval 16"/>
          <p:cNvSpPr>
            <a:spLocks noChangeArrowheads="1"/>
          </p:cNvSpPr>
          <p:nvPr/>
        </p:nvSpPr>
        <p:spPr bwMode="auto">
          <a:xfrm>
            <a:off x="6503988" y="2847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5" name="Oval 17"/>
          <p:cNvSpPr>
            <a:spLocks noChangeArrowheads="1"/>
          </p:cNvSpPr>
          <p:nvPr/>
        </p:nvSpPr>
        <p:spPr bwMode="auto">
          <a:xfrm>
            <a:off x="7113588" y="22383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6" name="Oval 18"/>
          <p:cNvSpPr>
            <a:spLocks noChangeArrowheads="1"/>
          </p:cNvSpPr>
          <p:nvPr/>
        </p:nvSpPr>
        <p:spPr bwMode="auto">
          <a:xfrm>
            <a:off x="7342188" y="29241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7" name="Oval 19"/>
          <p:cNvSpPr>
            <a:spLocks noChangeArrowheads="1"/>
          </p:cNvSpPr>
          <p:nvPr/>
        </p:nvSpPr>
        <p:spPr bwMode="auto">
          <a:xfrm>
            <a:off x="7342188" y="20097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8" name="Oval 20"/>
          <p:cNvSpPr>
            <a:spLocks noChangeArrowheads="1"/>
          </p:cNvSpPr>
          <p:nvPr/>
        </p:nvSpPr>
        <p:spPr bwMode="auto">
          <a:xfrm>
            <a:off x="6503988" y="33813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6309" name="Text Box 21"/>
          <p:cNvSpPr txBox="1">
            <a:spLocks noChangeArrowheads="1"/>
          </p:cNvSpPr>
          <p:nvPr/>
        </p:nvSpPr>
        <p:spPr bwMode="auto">
          <a:xfrm>
            <a:off x="8561388" y="4448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folHlink"/>
                </a:solidFill>
                <a:latin typeface="Courier New" pitchFamily="49" charset="0"/>
              </a:rPr>
              <a:t>R</a:t>
            </a:r>
          </a:p>
        </p:txBody>
      </p:sp>
      <p:sp>
        <p:nvSpPr>
          <p:cNvPr id="396310" name="Text Box 22"/>
          <p:cNvSpPr txBox="1">
            <a:spLocks noChangeArrowheads="1"/>
          </p:cNvSpPr>
          <p:nvPr/>
        </p:nvSpPr>
        <p:spPr bwMode="auto">
          <a:xfrm>
            <a:off x="5360988" y="1400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folHlink"/>
                </a:solidFill>
                <a:latin typeface="Courier New" pitchFamily="49" charset="0"/>
              </a:rPr>
              <a:t>G</a:t>
            </a:r>
          </a:p>
        </p:txBody>
      </p:sp>
      <p:sp>
        <p:nvSpPr>
          <p:cNvPr id="396311" name="Text Box 23"/>
          <p:cNvSpPr txBox="1">
            <a:spLocks noChangeArrowheads="1"/>
          </p:cNvSpPr>
          <p:nvPr/>
        </p:nvSpPr>
        <p:spPr bwMode="auto">
          <a:xfrm>
            <a:off x="306388" y="1371600"/>
            <a:ext cx="51054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4013" indent="-354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334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err="1" smtClean="0"/>
              <a:t>kvantuj</a:t>
            </a:r>
            <a:r>
              <a:rPr lang="sk-SK" sz="2400" dirty="0" smtClean="0"/>
              <a:t> R zložku na N1 úrovní vzhľadom na rozloženie farieb (Z</a:t>
            </a:r>
            <a:r>
              <a:rPr lang="sk-SK" sz="2400" baseline="-25000" dirty="0" smtClean="0"/>
              <a:t>R1</a:t>
            </a:r>
            <a:r>
              <a:rPr lang="sk-SK" sz="2400" dirty="0" smtClean="0"/>
              <a:t> až Z</a:t>
            </a:r>
            <a:r>
              <a:rPr lang="sk-SK" sz="2400" baseline="-25000" dirty="0" smtClean="0"/>
              <a:t>RN1</a:t>
            </a:r>
            <a:r>
              <a:rPr lang="sk-SK" sz="2400" dirty="0" smtClean="0"/>
              <a:t>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err="1" smtClean="0"/>
              <a:t>kvantuj</a:t>
            </a:r>
            <a:r>
              <a:rPr lang="sk-SK" sz="2400" dirty="0" smtClean="0"/>
              <a:t> G zložku v každom novom zhluku podľa rozloženia farieb (Z</a:t>
            </a:r>
            <a:r>
              <a:rPr lang="sk-SK" sz="2400" baseline="-25000" dirty="0" smtClean="0"/>
              <a:t>G1</a:t>
            </a:r>
            <a:r>
              <a:rPr lang="sk-SK" sz="2400" dirty="0" smtClean="0"/>
              <a:t> až Z</a:t>
            </a:r>
            <a:r>
              <a:rPr lang="sk-SK" sz="2400" baseline="-25000" dirty="0" smtClean="0"/>
              <a:t>GN2</a:t>
            </a:r>
            <a:r>
              <a:rPr lang="sk-SK" sz="2400" dirty="0" smtClean="0"/>
              <a:t>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err="1" smtClean="0"/>
              <a:t>kvantuj</a:t>
            </a:r>
            <a:r>
              <a:rPr lang="sk-SK" sz="2400" dirty="0" smtClean="0"/>
              <a:t> B zložku v každom novom zhluku podľa rozloženia farieb (Z</a:t>
            </a:r>
            <a:r>
              <a:rPr lang="sk-SK" sz="2400" baseline="-25000" dirty="0" smtClean="0"/>
              <a:t>B1</a:t>
            </a:r>
            <a:r>
              <a:rPr lang="sk-SK" sz="2400" dirty="0" smtClean="0"/>
              <a:t> až Z</a:t>
            </a:r>
            <a:r>
              <a:rPr lang="sk-SK" sz="2400" baseline="-25000" dirty="0" smtClean="0"/>
              <a:t>BN3</a:t>
            </a:r>
            <a:r>
              <a:rPr lang="sk-SK" sz="2400" dirty="0" smtClean="0"/>
              <a:t>)</a:t>
            </a:r>
            <a:endParaRPr lang="sk-SK" sz="2400" dirty="0"/>
          </a:p>
        </p:txBody>
      </p:sp>
      <p:sp>
        <p:nvSpPr>
          <p:cNvPr id="396333" name="Text Box 45"/>
          <p:cNvSpPr txBox="1">
            <a:spLocks noChangeArrowheads="1"/>
          </p:cNvSpPr>
          <p:nvPr/>
        </p:nvSpPr>
        <p:spPr bwMode="auto">
          <a:xfrm>
            <a:off x="323850" y="5121275"/>
            <a:ext cx="88201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4013" indent="-354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334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vyber </a:t>
            </a:r>
            <a:r>
              <a:rPr lang="sk-SK" sz="2400" dirty="0" err="1" smtClean="0"/>
              <a:t>centroid</a:t>
            </a:r>
            <a:r>
              <a:rPr lang="sk-SK" sz="2400" dirty="0" smtClean="0"/>
              <a:t> každého zhluku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N1+N2+N3= N zhlukov  - </a:t>
            </a:r>
            <a:r>
              <a:rPr lang="sk-SK" sz="2400" dirty="0" smtClean="0">
                <a:solidFill>
                  <a:schemeClr val="folHlink"/>
                </a:solidFill>
              </a:rPr>
              <a:t>problém</a:t>
            </a:r>
            <a:r>
              <a:rPr lang="sk-SK" sz="2400" dirty="0" smtClean="0"/>
              <a:t> ako vybrať N1, N2 a N3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 dirty="0" smtClean="0"/>
              <a:t>Výsledok závisí od výberu poradia zložiek R, G, B </a:t>
            </a:r>
            <a:r>
              <a:rPr lang="sk-SK" sz="2400" b="1" dirty="0" smtClean="0">
                <a:latin typeface="Courier New" pitchFamily="49" charset="0"/>
              </a:rPr>
              <a:t> </a:t>
            </a:r>
            <a:endParaRPr lang="sk-SK" sz="2400" b="1" dirty="0">
              <a:latin typeface="Courier New" pitchFamily="49" charset="0"/>
            </a:endParaRPr>
          </a:p>
        </p:txBody>
      </p:sp>
      <p:sp>
        <p:nvSpPr>
          <p:cNvPr id="396334" name="Oval 46"/>
          <p:cNvSpPr>
            <a:spLocks noChangeArrowheads="1"/>
          </p:cNvSpPr>
          <p:nvPr/>
        </p:nvSpPr>
        <p:spPr bwMode="auto">
          <a:xfrm>
            <a:off x="6656388" y="26955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96350" name="Group 62"/>
          <p:cNvGrpSpPr>
            <a:grpSpLocks/>
          </p:cNvGrpSpPr>
          <p:nvPr/>
        </p:nvGrpSpPr>
        <p:grpSpPr bwMode="auto">
          <a:xfrm>
            <a:off x="5859463" y="1952625"/>
            <a:ext cx="2438400" cy="1631950"/>
            <a:chOff x="3696" y="1056"/>
            <a:chExt cx="1536" cy="1028"/>
          </a:xfrm>
        </p:grpSpPr>
        <p:sp>
          <p:nvSpPr>
            <p:cNvPr id="396329" name="Text Box 41"/>
            <p:cNvSpPr txBox="1">
              <a:spLocks noChangeArrowheads="1"/>
            </p:cNvSpPr>
            <p:nvPr/>
          </p:nvSpPr>
          <p:spPr bwMode="auto">
            <a:xfrm>
              <a:off x="3696" y="1056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6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sk-SK" sz="1600" b="1" baseline="-25000">
                  <a:solidFill>
                    <a:schemeClr val="folHlink"/>
                  </a:solidFill>
                  <a:latin typeface="Courier New" pitchFamily="49" charset="0"/>
                </a:rPr>
                <a:t>G</a:t>
              </a:r>
              <a:r>
                <a:rPr lang="en-US" sz="1600" b="1" baseline="-25000">
                  <a:solidFill>
                    <a:schemeClr val="folHlink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396330" name="Text Box 42"/>
            <p:cNvSpPr txBox="1">
              <a:spLocks noChangeArrowheads="1"/>
            </p:cNvSpPr>
            <p:nvPr/>
          </p:nvSpPr>
          <p:spPr bwMode="auto">
            <a:xfrm>
              <a:off x="3696" y="187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6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sk-SK" sz="1600" b="1" baseline="-25000">
                  <a:solidFill>
                    <a:schemeClr val="folHlink"/>
                  </a:solidFill>
                  <a:latin typeface="Courier New" pitchFamily="49" charset="0"/>
                </a:rPr>
                <a:t>G</a:t>
              </a:r>
              <a:r>
                <a:rPr lang="en-US" sz="1600" b="1" baseline="-250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396331" name="Text Box 43"/>
            <p:cNvSpPr txBox="1">
              <a:spLocks noChangeArrowheads="1"/>
            </p:cNvSpPr>
            <p:nvPr/>
          </p:nvSpPr>
          <p:spPr bwMode="auto">
            <a:xfrm>
              <a:off x="4800" y="1872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6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sk-SK" sz="1600" b="1" baseline="-25000">
                  <a:solidFill>
                    <a:schemeClr val="folHlink"/>
                  </a:solidFill>
                  <a:latin typeface="Courier New" pitchFamily="49" charset="0"/>
                </a:rPr>
                <a:t>G</a:t>
              </a:r>
              <a:r>
                <a:rPr lang="en-US" sz="1600" b="1" baseline="-25000">
                  <a:solidFill>
                    <a:schemeClr val="folHlink"/>
                  </a:solidFill>
                  <a:latin typeface="Courier New" pitchFamily="49" charset="0"/>
                </a:rPr>
                <a:t>N2</a:t>
              </a:r>
            </a:p>
          </p:txBody>
        </p:sp>
      </p:grpSp>
      <p:grpSp>
        <p:nvGrpSpPr>
          <p:cNvPr id="396353" name="Group 65"/>
          <p:cNvGrpSpPr>
            <a:grpSpLocks/>
          </p:cNvGrpSpPr>
          <p:nvPr/>
        </p:nvGrpSpPr>
        <p:grpSpPr bwMode="auto">
          <a:xfrm>
            <a:off x="5818188" y="1857375"/>
            <a:ext cx="2438400" cy="1473200"/>
            <a:chOff x="3696" y="1008"/>
            <a:chExt cx="1536" cy="928"/>
          </a:xfrm>
        </p:grpSpPr>
        <p:sp>
          <p:nvSpPr>
            <p:cNvPr id="396323" name="Line 35"/>
            <p:cNvSpPr>
              <a:spLocks noChangeShapeType="1"/>
            </p:cNvSpPr>
            <p:nvPr/>
          </p:nvSpPr>
          <p:spPr bwMode="auto">
            <a:xfrm>
              <a:off x="4224" y="1728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22" name="Line 34"/>
            <p:cNvSpPr>
              <a:spLocks noChangeShapeType="1"/>
            </p:cNvSpPr>
            <p:nvPr/>
          </p:nvSpPr>
          <p:spPr bwMode="auto">
            <a:xfrm>
              <a:off x="3696" y="1872"/>
              <a:ext cx="5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24" name="Line 36"/>
            <p:cNvSpPr>
              <a:spLocks noChangeShapeType="1"/>
            </p:cNvSpPr>
            <p:nvPr/>
          </p:nvSpPr>
          <p:spPr bwMode="auto">
            <a:xfrm>
              <a:off x="3696" y="1008"/>
              <a:ext cx="15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27" name="Line 39"/>
            <p:cNvSpPr>
              <a:spLocks noChangeShapeType="1"/>
            </p:cNvSpPr>
            <p:nvPr/>
          </p:nvSpPr>
          <p:spPr bwMode="auto">
            <a:xfrm>
              <a:off x="4608" y="1872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25" name="Line 37"/>
            <p:cNvSpPr>
              <a:spLocks noChangeShapeType="1"/>
            </p:cNvSpPr>
            <p:nvPr/>
          </p:nvSpPr>
          <p:spPr bwMode="auto">
            <a:xfrm>
              <a:off x="4416" y="1936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26" name="Line 38"/>
            <p:cNvSpPr>
              <a:spLocks noChangeShapeType="1"/>
            </p:cNvSpPr>
            <p:nvPr/>
          </p:nvSpPr>
          <p:spPr bwMode="auto">
            <a:xfrm>
              <a:off x="4416" y="163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28" name="Line 40"/>
            <p:cNvSpPr>
              <a:spLocks noChangeShapeType="1"/>
            </p:cNvSpPr>
            <p:nvPr/>
          </p:nvSpPr>
          <p:spPr bwMode="auto">
            <a:xfrm>
              <a:off x="4608" y="1488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96335" name="Group 47"/>
          <p:cNvGrpSpPr>
            <a:grpSpLocks/>
          </p:cNvGrpSpPr>
          <p:nvPr/>
        </p:nvGrpSpPr>
        <p:grpSpPr bwMode="auto">
          <a:xfrm>
            <a:off x="6376988" y="2095500"/>
            <a:ext cx="1190625" cy="1552575"/>
            <a:chOff x="4050" y="1166"/>
            <a:chExt cx="750" cy="978"/>
          </a:xfrm>
        </p:grpSpPr>
        <p:grpSp>
          <p:nvGrpSpPr>
            <p:cNvPr id="396336" name="Group 48"/>
            <p:cNvGrpSpPr>
              <a:grpSpLocks/>
            </p:cNvGrpSpPr>
            <p:nvPr/>
          </p:nvGrpSpPr>
          <p:grpSpPr bwMode="auto">
            <a:xfrm>
              <a:off x="4050" y="1166"/>
              <a:ext cx="750" cy="978"/>
              <a:chOff x="4050" y="1166"/>
              <a:chExt cx="750" cy="978"/>
            </a:xfrm>
          </p:grpSpPr>
          <p:sp>
            <p:nvSpPr>
              <p:cNvPr id="396337" name="Text Box 49"/>
              <p:cNvSpPr txBox="1">
                <a:spLocks noChangeArrowheads="1"/>
              </p:cNvSpPr>
              <p:nvPr/>
            </p:nvSpPr>
            <p:spPr bwMode="auto">
              <a:xfrm>
                <a:off x="4440" y="1966"/>
                <a:ext cx="1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38" name="Text Box 50"/>
              <p:cNvSpPr txBox="1">
                <a:spLocks noChangeArrowheads="1"/>
              </p:cNvSpPr>
              <p:nvPr/>
            </p:nvSpPr>
            <p:spPr bwMode="auto">
              <a:xfrm>
                <a:off x="4488" y="1700"/>
                <a:ext cx="1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39" name="Text Box 51"/>
              <p:cNvSpPr txBox="1">
                <a:spLocks noChangeArrowheads="1"/>
              </p:cNvSpPr>
              <p:nvPr/>
            </p:nvSpPr>
            <p:spPr bwMode="auto">
              <a:xfrm>
                <a:off x="4458" y="1314"/>
                <a:ext cx="1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40" name="Text Box 52"/>
              <p:cNvSpPr txBox="1">
                <a:spLocks noChangeArrowheads="1"/>
              </p:cNvSpPr>
              <p:nvPr/>
            </p:nvSpPr>
            <p:spPr bwMode="auto">
              <a:xfrm>
                <a:off x="4096" y="1607"/>
                <a:ext cx="1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41" name="Text Box 53"/>
              <p:cNvSpPr txBox="1">
                <a:spLocks noChangeArrowheads="1"/>
              </p:cNvSpPr>
              <p:nvPr/>
            </p:nvSpPr>
            <p:spPr bwMode="auto">
              <a:xfrm>
                <a:off x="4587" y="1166"/>
                <a:ext cx="19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42" name="Text Box 54"/>
              <p:cNvSpPr txBox="1">
                <a:spLocks noChangeArrowheads="1"/>
              </p:cNvSpPr>
              <p:nvPr/>
            </p:nvSpPr>
            <p:spPr bwMode="auto">
              <a:xfrm>
                <a:off x="4611" y="1566"/>
                <a:ext cx="18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43" name="Text Box 55"/>
              <p:cNvSpPr txBox="1">
                <a:spLocks noChangeArrowheads="1"/>
              </p:cNvSpPr>
              <p:nvPr/>
            </p:nvSpPr>
            <p:spPr bwMode="auto">
              <a:xfrm>
                <a:off x="4620" y="1929"/>
                <a:ext cx="18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44" name="Text Box 56"/>
              <p:cNvSpPr txBox="1">
                <a:spLocks noChangeArrowheads="1"/>
              </p:cNvSpPr>
              <p:nvPr/>
            </p:nvSpPr>
            <p:spPr bwMode="auto">
              <a:xfrm>
                <a:off x="4050" y="1971"/>
                <a:ext cx="1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  <p:sp>
            <p:nvSpPr>
              <p:cNvPr id="396345" name="Text Box 57"/>
              <p:cNvSpPr txBox="1">
                <a:spLocks noChangeArrowheads="1"/>
              </p:cNvSpPr>
              <p:nvPr/>
            </p:nvSpPr>
            <p:spPr bwMode="auto">
              <a:xfrm>
                <a:off x="4259" y="1769"/>
                <a:ext cx="1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>
                    <a:solidFill>
                      <a:srgbClr val="FF0000"/>
                    </a:solidFill>
                    <a:latin typeface="Courier New" pitchFamily="49" charset="0"/>
                  </a:rPr>
                  <a:t>x</a:t>
                </a:r>
              </a:p>
            </p:txBody>
          </p:sp>
        </p:grpSp>
        <p:sp>
          <p:nvSpPr>
            <p:cNvPr id="396346" name="Text Box 58"/>
            <p:cNvSpPr txBox="1">
              <a:spLocks noChangeArrowheads="1"/>
            </p:cNvSpPr>
            <p:nvPr/>
          </p:nvSpPr>
          <p:spPr bwMode="auto">
            <a:xfrm>
              <a:off x="4202" y="1499"/>
              <a:ext cx="1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Courier New" pitchFamily="49" charset="0"/>
                </a:rPr>
                <a:t>x</a:t>
              </a:r>
            </a:p>
          </p:txBody>
        </p:sp>
      </p:grpSp>
      <p:grpSp>
        <p:nvGrpSpPr>
          <p:cNvPr id="396348" name="Group 60"/>
          <p:cNvGrpSpPr>
            <a:grpSpLocks/>
          </p:cNvGrpSpPr>
          <p:nvPr/>
        </p:nvGrpSpPr>
        <p:grpSpPr bwMode="auto">
          <a:xfrm>
            <a:off x="6656388" y="1857375"/>
            <a:ext cx="1600200" cy="2514600"/>
            <a:chOff x="4224" y="1008"/>
            <a:chExt cx="1008" cy="1584"/>
          </a:xfrm>
        </p:grpSpPr>
        <p:sp>
          <p:nvSpPr>
            <p:cNvPr id="396313" name="Line 25"/>
            <p:cNvSpPr>
              <a:spLocks noChangeShapeType="1"/>
            </p:cNvSpPr>
            <p:nvPr/>
          </p:nvSpPr>
          <p:spPr bwMode="auto">
            <a:xfrm flipV="1">
              <a:off x="4224" y="1008"/>
              <a:ext cx="0" cy="15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14" name="Line 26"/>
            <p:cNvSpPr>
              <a:spLocks noChangeShapeType="1"/>
            </p:cNvSpPr>
            <p:nvPr/>
          </p:nvSpPr>
          <p:spPr bwMode="auto">
            <a:xfrm flipV="1">
              <a:off x="4416" y="1008"/>
              <a:ext cx="0" cy="15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15" name="Line 27"/>
            <p:cNvSpPr>
              <a:spLocks noChangeShapeType="1"/>
            </p:cNvSpPr>
            <p:nvPr/>
          </p:nvSpPr>
          <p:spPr bwMode="auto">
            <a:xfrm flipV="1">
              <a:off x="4608" y="1008"/>
              <a:ext cx="0" cy="15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6316" name="Line 28"/>
            <p:cNvSpPr>
              <a:spLocks noChangeShapeType="1"/>
            </p:cNvSpPr>
            <p:nvPr/>
          </p:nvSpPr>
          <p:spPr bwMode="auto">
            <a:xfrm flipV="1">
              <a:off x="5232" y="1008"/>
              <a:ext cx="0" cy="15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96349" name="Group 61"/>
          <p:cNvGrpSpPr>
            <a:grpSpLocks/>
          </p:cNvGrpSpPr>
          <p:nvPr/>
        </p:nvGrpSpPr>
        <p:grpSpPr bwMode="auto">
          <a:xfrm>
            <a:off x="5894388" y="4371975"/>
            <a:ext cx="2209800" cy="336550"/>
            <a:chOff x="3744" y="2592"/>
            <a:chExt cx="1392" cy="212"/>
          </a:xfrm>
        </p:grpSpPr>
        <p:sp>
          <p:nvSpPr>
            <p:cNvPr id="396317" name="Text Box 29"/>
            <p:cNvSpPr txBox="1">
              <a:spLocks noChangeArrowheads="1"/>
            </p:cNvSpPr>
            <p:nvPr/>
          </p:nvSpPr>
          <p:spPr bwMode="auto">
            <a:xfrm>
              <a:off x="3744" y="259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6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sk-SK" sz="1600" b="1" baseline="-25000">
                  <a:solidFill>
                    <a:schemeClr val="folHlink"/>
                  </a:solidFill>
                  <a:latin typeface="Courier New" pitchFamily="49" charset="0"/>
                </a:rPr>
                <a:t>R</a:t>
              </a:r>
              <a:r>
                <a:rPr lang="en-US" sz="1600" b="1" baseline="-25000">
                  <a:solidFill>
                    <a:schemeClr val="folHlink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396318" name="Text Box 30"/>
            <p:cNvSpPr txBox="1">
              <a:spLocks noChangeArrowheads="1"/>
            </p:cNvSpPr>
            <p:nvPr/>
          </p:nvSpPr>
          <p:spPr bwMode="auto">
            <a:xfrm>
              <a:off x="4176" y="259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6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sk-SK" sz="1600" b="1" baseline="-25000">
                  <a:solidFill>
                    <a:schemeClr val="folHlink"/>
                  </a:solidFill>
                  <a:latin typeface="Courier New" pitchFamily="49" charset="0"/>
                </a:rPr>
                <a:t>R</a:t>
              </a:r>
              <a:r>
                <a:rPr lang="en-US" sz="1600" b="1" baseline="-250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396319" name="Text Box 31"/>
            <p:cNvSpPr txBox="1">
              <a:spLocks noChangeArrowheads="1"/>
            </p:cNvSpPr>
            <p:nvPr/>
          </p:nvSpPr>
          <p:spPr bwMode="auto">
            <a:xfrm>
              <a:off x="4752" y="2592"/>
              <a:ext cx="3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k-SK" sz="16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sk-SK" sz="1600" b="1" baseline="-25000">
                  <a:solidFill>
                    <a:schemeClr val="folHlink"/>
                  </a:solidFill>
                  <a:latin typeface="Courier New" pitchFamily="49" charset="0"/>
                </a:rPr>
                <a:t>R</a:t>
              </a:r>
              <a:r>
                <a:rPr lang="en-US" sz="1600" b="1" baseline="-25000">
                  <a:solidFill>
                    <a:schemeClr val="folHlink"/>
                  </a:solidFill>
                  <a:latin typeface="Courier New" pitchFamily="49" charset="0"/>
                </a:rPr>
                <a:t>N1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6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6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311" grpId="0" autoUpdateAnimBg="0"/>
      <p:bldP spid="39633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Sekvenčné skalárne kvantovanie</a:t>
            </a:r>
            <a:endParaRPr lang="en-US" sz="4000"/>
          </a:p>
        </p:txBody>
      </p:sp>
      <p:pic>
        <p:nvPicPr>
          <p:cNvPr id="397315" name="Picture 3" descr="la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09800"/>
            <a:ext cx="16002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7316" name="Group 4"/>
          <p:cNvGrpSpPr>
            <a:grpSpLocks/>
          </p:cNvGrpSpPr>
          <p:nvPr/>
        </p:nvGrpSpPr>
        <p:grpSpPr bwMode="auto">
          <a:xfrm>
            <a:off x="381000" y="1219200"/>
            <a:ext cx="2743200" cy="2381250"/>
            <a:chOff x="240" y="768"/>
            <a:chExt cx="1728" cy="1500"/>
          </a:xfrm>
        </p:grpSpPr>
        <p:pic>
          <p:nvPicPr>
            <p:cNvPr id="397317" name="Picture 5" descr="lakers-SSQ-2 colors-noGL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768"/>
              <a:ext cx="1008" cy="1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7318" name="Text Box 6"/>
            <p:cNvSpPr txBox="1">
              <a:spLocks noChangeArrowheads="1"/>
            </p:cNvSpPr>
            <p:nvPr/>
          </p:nvSpPr>
          <p:spPr bwMode="auto">
            <a:xfrm>
              <a:off x="1248" y="1440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</p:grpSp>
      <p:grpSp>
        <p:nvGrpSpPr>
          <p:cNvPr id="397319" name="Group 7"/>
          <p:cNvGrpSpPr>
            <a:grpSpLocks/>
          </p:cNvGrpSpPr>
          <p:nvPr/>
        </p:nvGrpSpPr>
        <p:grpSpPr bwMode="auto">
          <a:xfrm>
            <a:off x="5791200" y="3733800"/>
            <a:ext cx="2743200" cy="2381250"/>
            <a:chOff x="3648" y="2352"/>
            <a:chExt cx="1728" cy="1500"/>
          </a:xfrm>
        </p:grpSpPr>
        <p:pic>
          <p:nvPicPr>
            <p:cNvPr id="397320" name="Picture 8" descr="lakers-SSQ-256 colors-noG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2352"/>
              <a:ext cx="1008" cy="1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7321" name="Text Box 9"/>
            <p:cNvSpPr txBox="1">
              <a:spLocks noChangeArrowheads="1"/>
            </p:cNvSpPr>
            <p:nvPr/>
          </p:nvSpPr>
          <p:spPr bwMode="auto">
            <a:xfrm>
              <a:off x="3648" y="2928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256</a:t>
              </a:r>
            </a:p>
          </p:txBody>
        </p:sp>
      </p:grpSp>
      <p:grpSp>
        <p:nvGrpSpPr>
          <p:cNvPr id="397322" name="Group 10"/>
          <p:cNvGrpSpPr>
            <a:grpSpLocks/>
          </p:cNvGrpSpPr>
          <p:nvPr/>
        </p:nvGrpSpPr>
        <p:grpSpPr bwMode="auto">
          <a:xfrm>
            <a:off x="5791200" y="1219200"/>
            <a:ext cx="2743200" cy="2381250"/>
            <a:chOff x="3648" y="768"/>
            <a:chExt cx="1728" cy="1500"/>
          </a:xfrm>
        </p:grpSpPr>
        <p:pic>
          <p:nvPicPr>
            <p:cNvPr id="397323" name="Picture 11" descr="lakers-SSQ-16 colors-noGL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768"/>
              <a:ext cx="1008" cy="1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7324" name="Text Box 12"/>
            <p:cNvSpPr txBox="1">
              <a:spLocks noChangeArrowheads="1"/>
            </p:cNvSpPr>
            <p:nvPr/>
          </p:nvSpPr>
          <p:spPr bwMode="auto">
            <a:xfrm>
              <a:off x="3648" y="1344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16</a:t>
              </a:r>
            </a:p>
          </p:txBody>
        </p:sp>
      </p:grpSp>
      <p:grpSp>
        <p:nvGrpSpPr>
          <p:cNvPr id="397325" name="Group 13"/>
          <p:cNvGrpSpPr>
            <a:grpSpLocks/>
          </p:cNvGrpSpPr>
          <p:nvPr/>
        </p:nvGrpSpPr>
        <p:grpSpPr bwMode="auto">
          <a:xfrm>
            <a:off x="381000" y="3733800"/>
            <a:ext cx="2743200" cy="2381250"/>
            <a:chOff x="240" y="2352"/>
            <a:chExt cx="1728" cy="1500"/>
          </a:xfrm>
        </p:grpSpPr>
        <p:pic>
          <p:nvPicPr>
            <p:cNvPr id="397326" name="Picture 14" descr="lakers-SSQ-4 colors-noGL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52"/>
              <a:ext cx="1008" cy="1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7327" name="Text Box 15"/>
            <p:cNvSpPr txBox="1">
              <a:spLocks noChangeArrowheads="1"/>
            </p:cNvSpPr>
            <p:nvPr/>
          </p:nvSpPr>
          <p:spPr bwMode="auto">
            <a:xfrm>
              <a:off x="1248" y="2928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16000"/>
          </a:xfrm>
        </p:spPr>
        <p:txBody>
          <a:bodyPr/>
          <a:lstStyle/>
          <a:p>
            <a:r>
              <a:rPr lang="sk-SK"/>
              <a:t>Rozdeľovací prístup</a:t>
            </a:r>
            <a:r>
              <a:rPr lang="en-US"/>
              <a:t> </a:t>
            </a:r>
          </a:p>
        </p:txBody>
      </p:sp>
      <p:sp>
        <p:nvSpPr>
          <p:cNvPr id="549891" name="Rectangle 3"/>
          <p:cNvSpPr>
            <a:spLocks noChangeArrowheads="1"/>
          </p:cNvSpPr>
          <p:nvPr/>
        </p:nvSpPr>
        <p:spPr bwMode="auto">
          <a:xfrm>
            <a:off x="358775" y="1125538"/>
            <a:ext cx="7812088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Daj všetky vektory do jedného zhluku</a:t>
            </a:r>
          </a:p>
          <a:p>
            <a:r>
              <a:rPr lang="sk-SK" dirty="0" smtClean="0"/>
              <a:t>REPEAT</a:t>
            </a:r>
          </a:p>
          <a:p>
            <a:pPr lvl="1"/>
            <a:r>
              <a:rPr lang="sk-SK" dirty="0" smtClean="0"/>
              <a:t>Vyber zhluk, ktorý treba rozdeliť</a:t>
            </a:r>
          </a:p>
          <a:p>
            <a:pPr lvl="1"/>
            <a:r>
              <a:rPr lang="sk-SK" dirty="0" smtClean="0"/>
              <a:t>Rozdeľ zhluk</a:t>
            </a:r>
          </a:p>
          <a:p>
            <a:r>
              <a:rPr lang="sk-SK" dirty="0" smtClean="0"/>
              <a:t>UNTIL daný počet zhlukov </a:t>
            </a:r>
            <a:endParaRPr lang="sk-SK" dirty="0"/>
          </a:p>
        </p:txBody>
      </p:sp>
      <p:pic>
        <p:nvPicPr>
          <p:cNvPr id="5498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36950"/>
            <a:ext cx="5003800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Algoritmus rozdelenia podľa mediánu (median cut) </a:t>
            </a:r>
            <a:endParaRPr lang="en-US" sz="4000"/>
          </a:p>
        </p:txBody>
      </p:sp>
      <p:sp>
        <p:nvSpPr>
          <p:cNvPr id="550915" name="Rectangle 3"/>
          <p:cNvSpPr>
            <a:spLocks noChangeArrowheads="1"/>
          </p:cNvSpPr>
          <p:nvPr/>
        </p:nvSpPr>
        <p:spPr bwMode="auto">
          <a:xfrm>
            <a:off x="358775" y="1920875"/>
            <a:ext cx="83518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Paul </a:t>
            </a:r>
            <a:r>
              <a:rPr lang="sk-SK" dirty="0" err="1" smtClean="0"/>
              <a:t>Heckbert</a:t>
            </a:r>
            <a:r>
              <a:rPr lang="sk-SK" dirty="0" smtClean="0"/>
              <a:t> in 1980 </a:t>
            </a:r>
          </a:p>
          <a:p>
            <a:r>
              <a:rPr lang="sk-SK" dirty="0" smtClean="0"/>
              <a:t>Koncept – reprezentatívne farby zastupujú približne rovnaký počet pôvodných farieb</a:t>
            </a:r>
            <a:endParaRPr lang="sk-SK" dirty="0"/>
          </a:p>
        </p:txBody>
      </p:sp>
      <p:sp>
        <p:nvSpPr>
          <p:cNvPr id="550916" name="Rectangle 4"/>
          <p:cNvSpPr>
            <a:spLocks noChangeArrowheads="1"/>
          </p:cNvSpPr>
          <p:nvPr/>
        </p:nvSpPr>
        <p:spPr bwMode="auto">
          <a:xfrm>
            <a:off x="1079500" y="3644900"/>
            <a:ext cx="741997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>
            <a:spAutoFit/>
          </a:bodyPr>
          <a:lstStyle/>
          <a:p>
            <a:pPr marL="363538" indent="-363538">
              <a:buFontTx/>
              <a:buChar char="•"/>
            </a:pPr>
            <a:r>
              <a:rPr lang="sk-SK" dirty="0" smtClean="0"/>
              <a:t>nájdi najmenší obal obsahujúci všetky farby</a:t>
            </a:r>
          </a:p>
          <a:p>
            <a:pPr marL="363538" indent="-363538">
              <a:buFontTx/>
              <a:buChar char="•"/>
            </a:pPr>
            <a:r>
              <a:rPr lang="sk-SK" dirty="0" smtClean="0"/>
              <a:t>zoraď farby podľa najdlhšej osi</a:t>
            </a:r>
          </a:p>
          <a:p>
            <a:pPr marL="363538" indent="-363538">
              <a:buFontTx/>
              <a:buChar char="•"/>
            </a:pPr>
            <a:r>
              <a:rPr lang="sk-SK" dirty="0" smtClean="0"/>
              <a:t>rozdeľ obal v bode mediánu </a:t>
            </a:r>
          </a:p>
          <a:p>
            <a:pPr marL="363538" indent="-363538">
              <a:buFontTx/>
              <a:buChar char="•"/>
            </a:pPr>
            <a:r>
              <a:rPr lang="sk-SK" dirty="0" smtClean="0"/>
              <a:t>opakuj, kým nemáme K farieb</a:t>
            </a:r>
            <a:endParaRPr lang="sk-SK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Cut</a:t>
            </a:r>
          </a:p>
        </p:txBody>
      </p:sp>
      <p:sp>
        <p:nvSpPr>
          <p:cNvPr id="551939" name="Rectangle 3"/>
          <p:cNvSpPr>
            <a:spLocks noChangeArrowheads="1"/>
          </p:cNvSpPr>
          <p:nvPr/>
        </p:nvSpPr>
        <p:spPr bwMode="auto">
          <a:xfrm>
            <a:off x="2389188" y="1901825"/>
            <a:ext cx="4294187" cy="4294188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40" name="Oval 4"/>
          <p:cNvSpPr>
            <a:spLocks noChangeArrowheads="1"/>
          </p:cNvSpPr>
          <p:nvPr/>
        </p:nvSpPr>
        <p:spPr bwMode="auto">
          <a:xfrm>
            <a:off x="2301875" y="6076950"/>
            <a:ext cx="214313" cy="2143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1" name="Oval 5"/>
          <p:cNvSpPr>
            <a:spLocks noChangeArrowheads="1"/>
          </p:cNvSpPr>
          <p:nvPr/>
        </p:nvSpPr>
        <p:spPr bwMode="auto">
          <a:xfrm>
            <a:off x="2301875" y="4637088"/>
            <a:ext cx="214313" cy="21113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2" name="Oval 6"/>
          <p:cNvSpPr>
            <a:spLocks noChangeArrowheads="1"/>
          </p:cNvSpPr>
          <p:nvPr/>
        </p:nvSpPr>
        <p:spPr bwMode="auto">
          <a:xfrm>
            <a:off x="2301875" y="1839913"/>
            <a:ext cx="214313" cy="2143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3" name="Oval 7"/>
          <p:cNvSpPr>
            <a:spLocks noChangeArrowheads="1"/>
          </p:cNvSpPr>
          <p:nvPr/>
        </p:nvSpPr>
        <p:spPr bwMode="auto">
          <a:xfrm>
            <a:off x="2565400" y="3225800"/>
            <a:ext cx="211138" cy="2143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4" name="Oval 8"/>
          <p:cNvSpPr>
            <a:spLocks noChangeArrowheads="1"/>
          </p:cNvSpPr>
          <p:nvPr/>
        </p:nvSpPr>
        <p:spPr bwMode="auto">
          <a:xfrm>
            <a:off x="3419475" y="4951413"/>
            <a:ext cx="211138" cy="21113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5" name="Oval 9"/>
          <p:cNvSpPr>
            <a:spLocks noChangeArrowheads="1"/>
          </p:cNvSpPr>
          <p:nvPr/>
        </p:nvSpPr>
        <p:spPr bwMode="auto">
          <a:xfrm>
            <a:off x="3419475" y="2643188"/>
            <a:ext cx="211138" cy="21113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6" name="Oval 10"/>
          <p:cNvSpPr>
            <a:spLocks noChangeArrowheads="1"/>
          </p:cNvSpPr>
          <p:nvPr/>
        </p:nvSpPr>
        <p:spPr bwMode="auto">
          <a:xfrm>
            <a:off x="3709988" y="4951413"/>
            <a:ext cx="211137" cy="21113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7" name="Oval 11"/>
          <p:cNvSpPr>
            <a:spLocks noChangeArrowheads="1"/>
          </p:cNvSpPr>
          <p:nvPr/>
        </p:nvSpPr>
        <p:spPr bwMode="auto">
          <a:xfrm>
            <a:off x="4005263" y="4376738"/>
            <a:ext cx="209550" cy="2159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8" name="Oval 12"/>
          <p:cNvSpPr>
            <a:spLocks noChangeArrowheads="1"/>
          </p:cNvSpPr>
          <p:nvPr/>
        </p:nvSpPr>
        <p:spPr bwMode="auto">
          <a:xfrm>
            <a:off x="6591300" y="6076950"/>
            <a:ext cx="211138" cy="2143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49" name="Oval 13"/>
          <p:cNvSpPr>
            <a:spLocks noChangeArrowheads="1"/>
          </p:cNvSpPr>
          <p:nvPr/>
        </p:nvSpPr>
        <p:spPr bwMode="auto">
          <a:xfrm>
            <a:off x="6591300" y="2076450"/>
            <a:ext cx="211138" cy="21113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1950" name="Line 14"/>
          <p:cNvSpPr>
            <a:spLocks noChangeShapeType="1"/>
          </p:cNvSpPr>
          <p:nvPr/>
        </p:nvSpPr>
        <p:spPr bwMode="auto">
          <a:xfrm>
            <a:off x="3671888" y="1901825"/>
            <a:ext cx="3175" cy="42941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51" name="Rectangle 15"/>
          <p:cNvSpPr>
            <a:spLocks noChangeArrowheads="1"/>
          </p:cNvSpPr>
          <p:nvPr/>
        </p:nvSpPr>
        <p:spPr bwMode="auto">
          <a:xfrm>
            <a:off x="2389188" y="1901825"/>
            <a:ext cx="1130300" cy="4294188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52" name="Rectangle 16"/>
          <p:cNvSpPr>
            <a:spLocks noChangeArrowheads="1"/>
          </p:cNvSpPr>
          <p:nvPr/>
        </p:nvSpPr>
        <p:spPr bwMode="auto">
          <a:xfrm>
            <a:off x="3817938" y="2168525"/>
            <a:ext cx="2865437" cy="4027488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53" name="Line 17"/>
          <p:cNvSpPr>
            <a:spLocks noChangeShapeType="1"/>
          </p:cNvSpPr>
          <p:nvPr/>
        </p:nvSpPr>
        <p:spPr bwMode="auto">
          <a:xfrm>
            <a:off x="2389188" y="4052888"/>
            <a:ext cx="1282700" cy="31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1954" name="Group 18"/>
          <p:cNvGrpSpPr>
            <a:grpSpLocks/>
          </p:cNvGrpSpPr>
          <p:nvPr/>
        </p:nvGrpSpPr>
        <p:grpSpPr bwMode="auto">
          <a:xfrm>
            <a:off x="2389188" y="1901825"/>
            <a:ext cx="1130300" cy="4294188"/>
            <a:chOff x="2766" y="1133"/>
            <a:chExt cx="712" cy="2705"/>
          </a:xfrm>
        </p:grpSpPr>
        <p:sp>
          <p:nvSpPr>
            <p:cNvPr id="551955" name="Rectangle 19"/>
            <p:cNvSpPr>
              <a:spLocks noChangeArrowheads="1"/>
            </p:cNvSpPr>
            <p:nvPr/>
          </p:nvSpPr>
          <p:spPr bwMode="auto">
            <a:xfrm>
              <a:off x="2766" y="2936"/>
              <a:ext cx="712" cy="902"/>
            </a:xfrm>
            <a:prstGeom prst="rect">
              <a:avLst/>
            </a:prstGeom>
            <a:noFill/>
            <a:ln w="9525">
              <a:solidFill>
                <a:srgbClr val="33CC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1956" name="Rectangle 20"/>
            <p:cNvSpPr>
              <a:spLocks noChangeArrowheads="1"/>
            </p:cNvSpPr>
            <p:nvPr/>
          </p:nvSpPr>
          <p:spPr bwMode="auto">
            <a:xfrm>
              <a:off x="2766" y="1133"/>
              <a:ext cx="712" cy="906"/>
            </a:xfrm>
            <a:prstGeom prst="rect">
              <a:avLst/>
            </a:prstGeom>
            <a:noFill/>
            <a:ln w="9525">
              <a:solidFill>
                <a:srgbClr val="33CC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1957" name="Line 21"/>
          <p:cNvSpPr>
            <a:spLocks noChangeShapeType="1"/>
          </p:cNvSpPr>
          <p:nvPr/>
        </p:nvSpPr>
        <p:spPr bwMode="auto">
          <a:xfrm>
            <a:off x="3671888" y="4764088"/>
            <a:ext cx="3011487" cy="31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58" name="Rectangle 22"/>
          <p:cNvSpPr>
            <a:spLocks noChangeArrowheads="1"/>
          </p:cNvSpPr>
          <p:nvPr/>
        </p:nvSpPr>
        <p:spPr bwMode="auto">
          <a:xfrm>
            <a:off x="3817938" y="5062538"/>
            <a:ext cx="2865437" cy="1133475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59" name="Rectangle 23"/>
          <p:cNvSpPr>
            <a:spLocks noChangeArrowheads="1"/>
          </p:cNvSpPr>
          <p:nvPr/>
        </p:nvSpPr>
        <p:spPr bwMode="auto">
          <a:xfrm>
            <a:off x="4103688" y="2168525"/>
            <a:ext cx="2579687" cy="2308225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1960" name="Line 24"/>
          <p:cNvSpPr>
            <a:spLocks noChangeShapeType="1"/>
          </p:cNvSpPr>
          <p:nvPr/>
        </p:nvSpPr>
        <p:spPr bwMode="auto">
          <a:xfrm flipV="1">
            <a:off x="5253038" y="4764088"/>
            <a:ext cx="3175" cy="1431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1961" name="Group 25"/>
          <p:cNvGrpSpPr>
            <a:grpSpLocks/>
          </p:cNvGrpSpPr>
          <p:nvPr/>
        </p:nvGrpSpPr>
        <p:grpSpPr bwMode="auto">
          <a:xfrm>
            <a:off x="2776538" y="2643188"/>
            <a:ext cx="4033837" cy="3648075"/>
            <a:chOff x="3010" y="1600"/>
            <a:chExt cx="2541" cy="2298"/>
          </a:xfrm>
        </p:grpSpPr>
        <p:sp>
          <p:nvSpPr>
            <p:cNvPr id="551962" name="Oval 26"/>
            <p:cNvSpPr>
              <a:spLocks noChangeArrowheads="1"/>
            </p:cNvSpPr>
            <p:nvPr/>
          </p:nvSpPr>
          <p:spPr bwMode="auto">
            <a:xfrm>
              <a:off x="4509" y="1967"/>
              <a:ext cx="133" cy="1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963" name="Oval 27"/>
            <p:cNvSpPr>
              <a:spLocks noChangeArrowheads="1"/>
            </p:cNvSpPr>
            <p:nvPr/>
          </p:nvSpPr>
          <p:spPr bwMode="auto">
            <a:xfrm>
              <a:off x="3063" y="1600"/>
              <a:ext cx="133" cy="13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964" name="Oval 28"/>
            <p:cNvSpPr>
              <a:spLocks noChangeArrowheads="1"/>
            </p:cNvSpPr>
            <p:nvPr/>
          </p:nvSpPr>
          <p:spPr bwMode="auto">
            <a:xfrm>
              <a:off x="3010" y="3225"/>
              <a:ext cx="135" cy="1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965" name="Oval 29"/>
            <p:cNvSpPr>
              <a:spLocks noChangeArrowheads="1"/>
            </p:cNvSpPr>
            <p:nvPr/>
          </p:nvSpPr>
          <p:spPr bwMode="auto">
            <a:xfrm>
              <a:off x="5416" y="3763"/>
              <a:ext cx="135" cy="1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966" name="Oval 30"/>
            <p:cNvSpPr>
              <a:spLocks noChangeArrowheads="1"/>
            </p:cNvSpPr>
            <p:nvPr/>
          </p:nvSpPr>
          <p:spPr bwMode="auto">
            <a:xfrm>
              <a:off x="3594" y="3054"/>
              <a:ext cx="132" cy="1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39" grpId="0" animBg="1"/>
      <p:bldP spid="551939" grpId="1" animBg="1"/>
      <p:bldP spid="551950" grpId="0" animBg="1"/>
      <p:bldP spid="551951" grpId="0" animBg="1"/>
      <p:bldP spid="551951" grpId="1" animBg="1"/>
      <p:bldP spid="551952" grpId="0" animBg="1"/>
      <p:bldP spid="551952" grpId="1" animBg="1"/>
      <p:bldP spid="551953" grpId="0" animBg="1"/>
      <p:bldP spid="551957" grpId="0" animBg="1"/>
      <p:bldP spid="551958" grpId="0" animBg="1"/>
      <p:bldP spid="551958" grpId="1" animBg="1"/>
      <p:bldP spid="551959" grpId="0" animBg="1"/>
      <p:bldP spid="551959" grpId="1" animBg="1"/>
      <p:bldP spid="55196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Cut</a:t>
            </a:r>
          </a:p>
        </p:txBody>
      </p:sp>
      <p:pic>
        <p:nvPicPr>
          <p:cNvPr id="552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12988"/>
            <a:ext cx="7091362" cy="381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Cut</a:t>
            </a:r>
          </a:p>
        </p:txBody>
      </p:sp>
      <p:sp>
        <p:nvSpPr>
          <p:cNvPr id="553987" name="Rectangle 3"/>
          <p:cNvSpPr>
            <a:spLocks noChangeArrowheads="1"/>
          </p:cNvSpPr>
          <p:nvPr/>
        </p:nvSpPr>
        <p:spPr bwMode="auto">
          <a:xfrm>
            <a:off x="287338" y="1804988"/>
            <a:ext cx="8243887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/>
              <a:t>Reprezentant = priemer</a:t>
            </a:r>
          </a:p>
          <a:p>
            <a:endParaRPr lang="sk-SK" dirty="0"/>
          </a:p>
          <a:p>
            <a:r>
              <a:rPr lang="sk-SK" dirty="0"/>
              <a:t>časová a priestorová náročnosť</a:t>
            </a:r>
          </a:p>
          <a:p>
            <a:endParaRPr lang="sk-SK" dirty="0"/>
          </a:p>
          <a:p>
            <a:r>
              <a:rPr lang="sk-SK" dirty="0"/>
              <a:t>Vylepšenie – prestať s delením, keď už oko nerozlišuje susedné farby</a:t>
            </a:r>
          </a:p>
          <a:p>
            <a:r>
              <a:rPr lang="sk-SK" dirty="0"/>
              <a:t>V modrých prestaneme deliť skôr, než v červených a potom v zelených farbách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2" descr="flow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2205038"/>
            <a:ext cx="368935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011" name="Picture 3" descr="Flowers4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46038"/>
            <a:ext cx="368935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012" name="Picture 4" descr="Flowers8_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4113213"/>
            <a:ext cx="368935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013" name="Picture 5" descr="Flowers32_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38100"/>
            <a:ext cx="368935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014" name="Picture 6" descr="Flowers256_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4149725"/>
            <a:ext cx="368935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5015" name="Text Box 7"/>
          <p:cNvSpPr txBox="1">
            <a:spLocks noChangeArrowheads="1"/>
          </p:cNvSpPr>
          <p:nvPr/>
        </p:nvSpPr>
        <p:spPr bwMode="auto">
          <a:xfrm>
            <a:off x="1476375" y="267335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4</a:t>
            </a:r>
            <a:endParaRPr lang="en-US"/>
          </a:p>
        </p:txBody>
      </p:sp>
      <p:sp>
        <p:nvSpPr>
          <p:cNvPr id="555016" name="Text Box 8"/>
          <p:cNvSpPr txBox="1">
            <a:spLocks noChangeArrowheads="1"/>
          </p:cNvSpPr>
          <p:nvPr/>
        </p:nvSpPr>
        <p:spPr bwMode="auto">
          <a:xfrm>
            <a:off x="1439863" y="36083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8</a:t>
            </a:r>
            <a:endParaRPr lang="en-US"/>
          </a:p>
        </p:txBody>
      </p:sp>
      <p:sp>
        <p:nvSpPr>
          <p:cNvPr id="555017" name="Text Box 9"/>
          <p:cNvSpPr txBox="1">
            <a:spLocks noChangeArrowheads="1"/>
          </p:cNvSpPr>
          <p:nvPr/>
        </p:nvSpPr>
        <p:spPr bwMode="auto">
          <a:xfrm>
            <a:off x="7272338" y="2673350"/>
            <a:ext cx="581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32</a:t>
            </a:r>
            <a:endParaRPr lang="en-US"/>
          </a:p>
        </p:txBody>
      </p:sp>
      <p:sp>
        <p:nvSpPr>
          <p:cNvPr id="555018" name="Text Box 10"/>
          <p:cNvSpPr txBox="1">
            <a:spLocks noChangeArrowheads="1"/>
          </p:cNvSpPr>
          <p:nvPr/>
        </p:nvSpPr>
        <p:spPr bwMode="auto">
          <a:xfrm>
            <a:off x="7127875" y="3681413"/>
            <a:ext cx="779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256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5" grpId="0"/>
      <p:bldP spid="555016" grpId="0"/>
      <p:bldP spid="555017" grpId="0"/>
      <p:bldP spid="5550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K-Means Clustering</a:t>
            </a:r>
          </a:p>
        </p:txBody>
      </p:sp>
      <p:sp>
        <p:nvSpPr>
          <p:cNvPr id="506883" name="Rectangle 3"/>
          <p:cNvSpPr>
            <a:spLocks noChangeArrowheads="1"/>
          </p:cNvSpPr>
          <p:nvPr/>
        </p:nvSpPr>
        <p:spPr bwMode="auto">
          <a:xfrm>
            <a:off x="647700" y="1557338"/>
            <a:ext cx="8101013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k-SK" dirty="0" smtClean="0"/>
              <a:t> Vygeneruj začiatočné rozdelenie </a:t>
            </a:r>
          </a:p>
          <a:p>
            <a:pPr>
              <a:buFontTx/>
              <a:buChar char="•"/>
            </a:pPr>
            <a:r>
              <a:rPr lang="sk-SK" dirty="0" smtClean="0"/>
              <a:t> Nájdi </a:t>
            </a:r>
            <a:r>
              <a:rPr lang="sk-SK" dirty="0" err="1" smtClean="0"/>
              <a:t>centroid</a:t>
            </a:r>
            <a:r>
              <a:rPr lang="sk-SK" dirty="0" smtClean="0"/>
              <a:t> každého zhluku</a:t>
            </a:r>
          </a:p>
          <a:p>
            <a:pPr>
              <a:buClr>
                <a:srgbClr val="FF0000"/>
              </a:buClr>
              <a:buFontTx/>
              <a:buChar char="•"/>
            </a:pPr>
            <a:r>
              <a:rPr lang="sk-SK" dirty="0" smtClean="0"/>
              <a:t> Pre každú farbu: </a:t>
            </a:r>
          </a:p>
          <a:p>
            <a:pPr lvl="1">
              <a:buClr>
                <a:srgbClr val="FF0000"/>
              </a:buClr>
              <a:buFontTx/>
              <a:buChar char="•"/>
            </a:pPr>
            <a:r>
              <a:rPr lang="sk-SK" dirty="0" smtClean="0"/>
              <a:t>Vyrátaj vzdialenosť od každého </a:t>
            </a:r>
            <a:r>
              <a:rPr lang="sk-SK" dirty="0" err="1" smtClean="0"/>
              <a:t>centroidu</a:t>
            </a:r>
            <a:endParaRPr lang="sk-SK" dirty="0" smtClean="0"/>
          </a:p>
          <a:p>
            <a:pPr lvl="1">
              <a:buClr>
                <a:srgbClr val="FF0000"/>
              </a:buClr>
              <a:buFontTx/>
              <a:buChar char="•"/>
            </a:pPr>
            <a:r>
              <a:rPr lang="sk-SK" dirty="0" smtClean="0"/>
              <a:t>Priraď k najbližšiemu zhluku</a:t>
            </a:r>
          </a:p>
          <a:p>
            <a:pPr>
              <a:buClr>
                <a:srgbClr val="FF0000"/>
              </a:buClr>
              <a:buFontTx/>
              <a:buChar char="•"/>
            </a:pPr>
            <a:r>
              <a:rPr lang="sk-SK" dirty="0" smtClean="0"/>
              <a:t> Vyrátaj nové </a:t>
            </a:r>
            <a:r>
              <a:rPr lang="sk-SK" dirty="0" err="1" smtClean="0"/>
              <a:t>centroidy</a:t>
            </a:r>
            <a:endParaRPr lang="sk-SK" dirty="0" smtClean="0"/>
          </a:p>
          <a:p>
            <a:pPr>
              <a:buFontTx/>
              <a:buChar char="•"/>
            </a:pPr>
            <a:r>
              <a:rPr lang="sk-SK" dirty="0" smtClean="0"/>
              <a:t> Opakuj, kým nie sú zhluky stabilné (MSE &lt; prah)</a:t>
            </a:r>
            <a:endParaRPr lang="sk-S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906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07907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7908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7909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0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1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2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3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4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5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6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7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8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9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0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1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2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3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4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5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6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7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28" name="Rectangle 2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930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08931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8932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8933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34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35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36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37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38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39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0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1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2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3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4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5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6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7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8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49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50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51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08952" name="Group 24"/>
          <p:cNvGrpSpPr>
            <a:grpSpLocks noChangeAspect="1"/>
          </p:cNvGrpSpPr>
          <p:nvPr/>
        </p:nvGrpSpPr>
        <p:grpSpPr bwMode="auto">
          <a:xfrm>
            <a:off x="3505200" y="2286000"/>
            <a:ext cx="192088" cy="192088"/>
            <a:chOff x="4368" y="2688"/>
            <a:chExt cx="240" cy="240"/>
          </a:xfrm>
        </p:grpSpPr>
        <p:sp>
          <p:nvSpPr>
            <p:cNvPr id="508953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8954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8955" name="Group 27"/>
          <p:cNvGrpSpPr>
            <a:grpSpLocks noChangeAspect="1"/>
          </p:cNvGrpSpPr>
          <p:nvPr/>
        </p:nvGrpSpPr>
        <p:grpSpPr bwMode="auto">
          <a:xfrm>
            <a:off x="5410200" y="5257800"/>
            <a:ext cx="192088" cy="192088"/>
            <a:chOff x="4368" y="2688"/>
            <a:chExt cx="240" cy="240"/>
          </a:xfrm>
        </p:grpSpPr>
        <p:sp>
          <p:nvSpPr>
            <p:cNvPr id="508956" name="Line 28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8957" name="Line 29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8958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954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09955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9956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9957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58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59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0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1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2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3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4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5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6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7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8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69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70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71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72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73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74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75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09976" name="Group 24"/>
          <p:cNvGrpSpPr>
            <a:grpSpLocks noChangeAspect="1"/>
          </p:cNvGrpSpPr>
          <p:nvPr/>
        </p:nvGrpSpPr>
        <p:grpSpPr bwMode="auto">
          <a:xfrm>
            <a:off x="3505200" y="2286000"/>
            <a:ext cx="192088" cy="192088"/>
            <a:chOff x="4368" y="2688"/>
            <a:chExt cx="240" cy="240"/>
          </a:xfrm>
        </p:grpSpPr>
        <p:sp>
          <p:nvSpPr>
            <p:cNvPr id="509977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9978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9979" name="Group 27"/>
          <p:cNvGrpSpPr>
            <a:grpSpLocks noChangeAspect="1"/>
          </p:cNvGrpSpPr>
          <p:nvPr/>
        </p:nvGrpSpPr>
        <p:grpSpPr bwMode="auto">
          <a:xfrm>
            <a:off x="5410200" y="5257800"/>
            <a:ext cx="192088" cy="192088"/>
            <a:chOff x="4368" y="2688"/>
            <a:chExt cx="240" cy="240"/>
          </a:xfrm>
        </p:grpSpPr>
        <p:sp>
          <p:nvSpPr>
            <p:cNvPr id="509980" name="Line 28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9981" name="Line 29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9982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978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10979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0980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0981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2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3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4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5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6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7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8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89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0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1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2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3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4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5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6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7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8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0999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1000" name="Group 24"/>
          <p:cNvGrpSpPr>
            <a:grpSpLocks noChangeAspect="1"/>
          </p:cNvGrpSpPr>
          <p:nvPr/>
        </p:nvGrpSpPr>
        <p:grpSpPr bwMode="auto">
          <a:xfrm>
            <a:off x="4191000" y="3657600"/>
            <a:ext cx="192088" cy="192088"/>
            <a:chOff x="4368" y="2688"/>
            <a:chExt cx="240" cy="240"/>
          </a:xfrm>
        </p:grpSpPr>
        <p:sp>
          <p:nvSpPr>
            <p:cNvPr id="511001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1002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1003" name="Group 27"/>
          <p:cNvGrpSpPr>
            <a:grpSpLocks noChangeAspect="1"/>
          </p:cNvGrpSpPr>
          <p:nvPr/>
        </p:nvGrpSpPr>
        <p:grpSpPr bwMode="auto">
          <a:xfrm>
            <a:off x="4667250" y="4281488"/>
            <a:ext cx="192088" cy="192087"/>
            <a:chOff x="4368" y="2688"/>
            <a:chExt cx="240" cy="240"/>
          </a:xfrm>
        </p:grpSpPr>
        <p:sp>
          <p:nvSpPr>
            <p:cNvPr id="511004" name="Line 28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1005" name="Line 29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1006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02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12003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004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005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06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07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08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09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0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1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2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3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4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5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6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7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8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19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20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21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22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23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024" name="Group 24"/>
          <p:cNvGrpSpPr>
            <a:grpSpLocks noChangeAspect="1"/>
          </p:cNvGrpSpPr>
          <p:nvPr/>
        </p:nvGrpSpPr>
        <p:grpSpPr bwMode="auto">
          <a:xfrm>
            <a:off x="4191000" y="3657600"/>
            <a:ext cx="192088" cy="192088"/>
            <a:chOff x="4368" y="2688"/>
            <a:chExt cx="240" cy="240"/>
          </a:xfrm>
        </p:grpSpPr>
        <p:sp>
          <p:nvSpPr>
            <p:cNvPr id="512025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026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030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  <p:grpSp>
        <p:nvGrpSpPr>
          <p:cNvPr id="512031" name="Group 31"/>
          <p:cNvGrpSpPr>
            <a:grpSpLocks noChangeAspect="1"/>
          </p:cNvGrpSpPr>
          <p:nvPr/>
        </p:nvGrpSpPr>
        <p:grpSpPr bwMode="auto">
          <a:xfrm>
            <a:off x="4667250" y="4281488"/>
            <a:ext cx="192088" cy="192087"/>
            <a:chOff x="4368" y="2688"/>
            <a:chExt cx="240" cy="240"/>
          </a:xfrm>
        </p:grpSpPr>
        <p:sp>
          <p:nvSpPr>
            <p:cNvPr id="512032" name="Line 32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033" name="Line 33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026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13027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28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029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0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1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2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3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4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5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6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7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8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39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0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1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2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3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4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5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6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47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3048" name="Group 24"/>
          <p:cNvGrpSpPr>
            <a:grpSpLocks noChangeAspect="1"/>
          </p:cNvGrpSpPr>
          <p:nvPr/>
        </p:nvGrpSpPr>
        <p:grpSpPr bwMode="auto">
          <a:xfrm>
            <a:off x="4038600" y="3770313"/>
            <a:ext cx="192088" cy="192087"/>
            <a:chOff x="4368" y="2688"/>
            <a:chExt cx="240" cy="240"/>
          </a:xfrm>
        </p:grpSpPr>
        <p:sp>
          <p:nvSpPr>
            <p:cNvPr id="513049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50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3051" name="Group 27"/>
          <p:cNvGrpSpPr>
            <a:grpSpLocks noChangeAspect="1"/>
          </p:cNvGrpSpPr>
          <p:nvPr/>
        </p:nvGrpSpPr>
        <p:grpSpPr bwMode="auto">
          <a:xfrm>
            <a:off x="5100638" y="3992563"/>
            <a:ext cx="192087" cy="192087"/>
            <a:chOff x="4368" y="2688"/>
            <a:chExt cx="240" cy="240"/>
          </a:xfrm>
        </p:grpSpPr>
        <p:sp>
          <p:nvSpPr>
            <p:cNvPr id="513052" name="Line 28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53" name="Line 29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054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050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14051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52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4053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54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55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56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57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58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59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0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1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2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3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4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5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6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7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8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69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70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71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4072" name="Group 24"/>
          <p:cNvGrpSpPr>
            <a:grpSpLocks noChangeAspect="1"/>
          </p:cNvGrpSpPr>
          <p:nvPr/>
        </p:nvGrpSpPr>
        <p:grpSpPr bwMode="auto">
          <a:xfrm>
            <a:off x="4038600" y="3770313"/>
            <a:ext cx="192088" cy="192087"/>
            <a:chOff x="4368" y="2688"/>
            <a:chExt cx="240" cy="240"/>
          </a:xfrm>
        </p:grpSpPr>
        <p:sp>
          <p:nvSpPr>
            <p:cNvPr id="514073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74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4078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  <p:grpSp>
        <p:nvGrpSpPr>
          <p:cNvPr id="514079" name="Group 31"/>
          <p:cNvGrpSpPr>
            <a:grpSpLocks noChangeAspect="1"/>
          </p:cNvGrpSpPr>
          <p:nvPr/>
        </p:nvGrpSpPr>
        <p:grpSpPr bwMode="auto">
          <a:xfrm>
            <a:off x="5100638" y="3992563"/>
            <a:ext cx="192087" cy="192087"/>
            <a:chOff x="4368" y="2688"/>
            <a:chExt cx="240" cy="240"/>
          </a:xfrm>
        </p:grpSpPr>
        <p:sp>
          <p:nvSpPr>
            <p:cNvPr id="514080" name="Line 32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81" name="Line 33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074" name="Group 2"/>
          <p:cNvGrpSpPr>
            <a:grpSpLocks/>
          </p:cNvGrpSpPr>
          <p:nvPr/>
        </p:nvGrpSpPr>
        <p:grpSpPr bwMode="auto">
          <a:xfrm>
            <a:off x="1524000" y="1828800"/>
            <a:ext cx="6096000" cy="4572000"/>
            <a:chOff x="1104" y="1104"/>
            <a:chExt cx="3840" cy="2880"/>
          </a:xfrm>
        </p:grpSpPr>
        <p:sp>
          <p:nvSpPr>
            <p:cNvPr id="515075" name="Line 3"/>
            <p:cNvSpPr>
              <a:spLocks noChangeShapeType="1"/>
            </p:cNvSpPr>
            <p:nvPr/>
          </p:nvSpPr>
          <p:spPr bwMode="auto">
            <a:xfrm>
              <a:off x="1104" y="3984"/>
              <a:ext cx="38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076" name="Line 4"/>
            <p:cNvSpPr>
              <a:spLocks noChangeShapeType="1"/>
            </p:cNvSpPr>
            <p:nvPr/>
          </p:nvSpPr>
          <p:spPr bwMode="auto">
            <a:xfrm rot="-5400000">
              <a:off x="-336" y="2544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5077" name="Oval 5"/>
          <p:cNvSpPr>
            <a:spLocks noChangeArrowheads="1"/>
          </p:cNvSpPr>
          <p:nvPr/>
        </p:nvSpPr>
        <p:spPr bwMode="auto">
          <a:xfrm>
            <a:off x="5257800" y="26670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78" name="Oval 6"/>
          <p:cNvSpPr>
            <a:spLocks noChangeArrowheads="1"/>
          </p:cNvSpPr>
          <p:nvPr/>
        </p:nvSpPr>
        <p:spPr bwMode="auto">
          <a:xfrm>
            <a:off x="53340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79" name="Oval 7"/>
          <p:cNvSpPr>
            <a:spLocks noChangeArrowheads="1"/>
          </p:cNvSpPr>
          <p:nvPr/>
        </p:nvSpPr>
        <p:spPr bwMode="auto">
          <a:xfrm>
            <a:off x="5562600" y="29718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0" name="Oval 8"/>
          <p:cNvSpPr>
            <a:spLocks noChangeArrowheads="1"/>
          </p:cNvSpPr>
          <p:nvPr/>
        </p:nvSpPr>
        <p:spPr bwMode="auto">
          <a:xfrm>
            <a:off x="5791200" y="2514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1" name="Oval 9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2" name="Oval 10"/>
          <p:cNvSpPr>
            <a:spLocks noChangeArrowheads="1"/>
          </p:cNvSpPr>
          <p:nvPr/>
        </p:nvSpPr>
        <p:spPr bwMode="auto">
          <a:xfrm>
            <a:off x="58674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3" name="Oval 11"/>
          <p:cNvSpPr>
            <a:spLocks noChangeArrowheads="1"/>
          </p:cNvSpPr>
          <p:nvPr/>
        </p:nvSpPr>
        <p:spPr bwMode="auto">
          <a:xfrm>
            <a:off x="5486400" y="36576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4" name="Oval 12"/>
          <p:cNvSpPr>
            <a:spLocks noChangeArrowheads="1"/>
          </p:cNvSpPr>
          <p:nvPr/>
        </p:nvSpPr>
        <p:spPr bwMode="auto">
          <a:xfrm>
            <a:off x="6019800" y="35814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5" name="Oval 13"/>
          <p:cNvSpPr>
            <a:spLocks noChangeArrowheads="1"/>
          </p:cNvSpPr>
          <p:nvPr/>
        </p:nvSpPr>
        <p:spPr bwMode="auto">
          <a:xfrm>
            <a:off x="6400800" y="3124200"/>
            <a:ext cx="76200" cy="76200"/>
          </a:xfrm>
          <a:prstGeom prst="ellipse">
            <a:avLst/>
          </a:prstGeom>
          <a:solidFill>
            <a:srgbClr val="00FF00"/>
          </a:solidFill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6" name="Oval 14"/>
          <p:cNvSpPr>
            <a:spLocks noChangeArrowheads="1"/>
          </p:cNvSpPr>
          <p:nvPr/>
        </p:nvSpPr>
        <p:spPr bwMode="auto">
          <a:xfrm>
            <a:off x="3200400" y="3962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7" name="Oval 15"/>
          <p:cNvSpPr>
            <a:spLocks noChangeArrowheads="1"/>
          </p:cNvSpPr>
          <p:nvPr/>
        </p:nvSpPr>
        <p:spPr bwMode="auto">
          <a:xfrm>
            <a:off x="3657600" y="43434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8" name="Oval 16"/>
          <p:cNvSpPr>
            <a:spLocks noChangeArrowheads="1"/>
          </p:cNvSpPr>
          <p:nvPr/>
        </p:nvSpPr>
        <p:spPr bwMode="auto">
          <a:xfrm>
            <a:off x="3505200" y="4800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89" name="Oval 17"/>
          <p:cNvSpPr>
            <a:spLocks noChangeArrowheads="1"/>
          </p:cNvSpPr>
          <p:nvPr/>
        </p:nvSpPr>
        <p:spPr bwMode="auto">
          <a:xfrm>
            <a:off x="3352800" y="44196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90" name="Oval 18"/>
          <p:cNvSpPr>
            <a:spLocks noChangeArrowheads="1"/>
          </p:cNvSpPr>
          <p:nvPr/>
        </p:nvSpPr>
        <p:spPr bwMode="auto"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91" name="Oval 19"/>
          <p:cNvSpPr>
            <a:spLocks noChangeArrowheads="1"/>
          </p:cNvSpPr>
          <p:nvPr/>
        </p:nvSpPr>
        <p:spPr bwMode="auto">
          <a:xfrm>
            <a:off x="26670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92" name="Oval 20"/>
          <p:cNvSpPr>
            <a:spLocks noChangeArrowheads="1"/>
          </p:cNvSpPr>
          <p:nvPr/>
        </p:nvSpPr>
        <p:spPr bwMode="auto">
          <a:xfrm>
            <a:off x="3124200" y="46482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93" name="Oval 21"/>
          <p:cNvSpPr>
            <a:spLocks noChangeArrowheads="1"/>
          </p:cNvSpPr>
          <p:nvPr/>
        </p:nvSpPr>
        <p:spPr bwMode="auto">
          <a:xfrm>
            <a:off x="3352800" y="5334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94" name="Oval 22"/>
          <p:cNvSpPr>
            <a:spLocks noChangeArrowheads="1"/>
          </p:cNvSpPr>
          <p:nvPr/>
        </p:nvSpPr>
        <p:spPr bwMode="auto">
          <a:xfrm>
            <a:off x="2667000" y="52578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95" name="Oval 23"/>
          <p:cNvSpPr>
            <a:spLocks noChangeArrowheads="1"/>
          </p:cNvSpPr>
          <p:nvPr/>
        </p:nvSpPr>
        <p:spPr bwMode="auto">
          <a:xfrm>
            <a:off x="3886200" y="5334000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5096" name="Group 24"/>
          <p:cNvGrpSpPr>
            <a:grpSpLocks noChangeAspect="1"/>
          </p:cNvGrpSpPr>
          <p:nvPr/>
        </p:nvGrpSpPr>
        <p:grpSpPr bwMode="auto">
          <a:xfrm>
            <a:off x="3084513" y="4724400"/>
            <a:ext cx="192087" cy="192088"/>
            <a:chOff x="4368" y="2688"/>
            <a:chExt cx="240" cy="240"/>
          </a:xfrm>
        </p:grpSpPr>
        <p:sp>
          <p:nvSpPr>
            <p:cNvPr id="515097" name="Line 25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098" name="Line 26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5099" name="Group 27"/>
          <p:cNvGrpSpPr>
            <a:grpSpLocks noChangeAspect="1"/>
          </p:cNvGrpSpPr>
          <p:nvPr/>
        </p:nvGrpSpPr>
        <p:grpSpPr bwMode="auto">
          <a:xfrm>
            <a:off x="5803900" y="2971800"/>
            <a:ext cx="192088" cy="192088"/>
            <a:chOff x="4368" y="2688"/>
            <a:chExt cx="240" cy="240"/>
          </a:xfrm>
        </p:grpSpPr>
        <p:sp>
          <p:nvSpPr>
            <p:cNvPr id="515100" name="Line 28"/>
            <p:cNvSpPr>
              <a:spLocks noChangeAspect="1" noChangeShapeType="1"/>
            </p:cNvSpPr>
            <p:nvPr/>
          </p:nvSpPr>
          <p:spPr bwMode="auto">
            <a:xfrm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101" name="Line 29"/>
            <p:cNvSpPr>
              <a:spLocks noChangeAspect="1" noChangeShapeType="1"/>
            </p:cNvSpPr>
            <p:nvPr/>
          </p:nvSpPr>
          <p:spPr bwMode="auto">
            <a:xfrm flipV="1">
              <a:off x="4368" y="2688"/>
              <a:ext cx="240" cy="24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5102" name="Rectangle 3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K-Means 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Cut</a:t>
            </a:r>
          </a:p>
        </p:txBody>
      </p:sp>
      <p:sp>
        <p:nvSpPr>
          <p:cNvPr id="556035" name="Oval 3"/>
          <p:cNvSpPr>
            <a:spLocks noChangeArrowheads="1"/>
          </p:cNvSpPr>
          <p:nvPr/>
        </p:nvSpPr>
        <p:spPr bwMode="auto">
          <a:xfrm>
            <a:off x="4572000" y="36449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36" name="Rectangle 4"/>
          <p:cNvSpPr>
            <a:spLocks noChangeArrowheads="1"/>
          </p:cNvSpPr>
          <p:nvPr/>
        </p:nvSpPr>
        <p:spPr bwMode="auto">
          <a:xfrm>
            <a:off x="614363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3200">
              <a:effectLst>
                <a:outerShdw blurRad="38100" dist="38100" dir="2700000" algn="tl">
                  <a:srgbClr val="010199"/>
                </a:outerShdw>
              </a:effectLst>
            </a:endParaRPr>
          </a:p>
        </p:txBody>
      </p:sp>
      <p:sp>
        <p:nvSpPr>
          <p:cNvPr id="556037" name="Oval 5"/>
          <p:cNvSpPr>
            <a:spLocks noChangeArrowheads="1"/>
          </p:cNvSpPr>
          <p:nvPr/>
        </p:nvSpPr>
        <p:spPr bwMode="auto">
          <a:xfrm>
            <a:off x="4211638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38" name="Oval 6"/>
          <p:cNvSpPr>
            <a:spLocks noChangeArrowheads="1"/>
          </p:cNvSpPr>
          <p:nvPr/>
        </p:nvSpPr>
        <p:spPr bwMode="auto">
          <a:xfrm>
            <a:off x="4859338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39" name="Oval 7"/>
          <p:cNvSpPr>
            <a:spLocks noChangeArrowheads="1"/>
          </p:cNvSpPr>
          <p:nvPr/>
        </p:nvSpPr>
        <p:spPr bwMode="auto">
          <a:xfrm>
            <a:off x="4500563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0" name="Oval 8"/>
          <p:cNvSpPr>
            <a:spLocks noChangeArrowheads="1"/>
          </p:cNvSpPr>
          <p:nvPr/>
        </p:nvSpPr>
        <p:spPr bwMode="auto">
          <a:xfrm>
            <a:off x="4140200" y="34290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1" name="Oval 9"/>
          <p:cNvSpPr>
            <a:spLocks noChangeArrowheads="1"/>
          </p:cNvSpPr>
          <p:nvPr/>
        </p:nvSpPr>
        <p:spPr bwMode="auto">
          <a:xfrm>
            <a:off x="3995738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2" name="Oval 10"/>
          <p:cNvSpPr>
            <a:spLocks noChangeArrowheads="1"/>
          </p:cNvSpPr>
          <p:nvPr/>
        </p:nvSpPr>
        <p:spPr bwMode="auto">
          <a:xfrm>
            <a:off x="4140200" y="29972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3" name="Oval 11"/>
          <p:cNvSpPr>
            <a:spLocks noChangeArrowheads="1"/>
          </p:cNvSpPr>
          <p:nvPr/>
        </p:nvSpPr>
        <p:spPr bwMode="auto">
          <a:xfrm>
            <a:off x="6156325" y="44370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4" name="Oval 12"/>
          <p:cNvSpPr>
            <a:spLocks noChangeArrowheads="1"/>
          </p:cNvSpPr>
          <p:nvPr/>
        </p:nvSpPr>
        <p:spPr bwMode="auto">
          <a:xfrm>
            <a:off x="5795963" y="45815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5" name="Oval 13"/>
          <p:cNvSpPr>
            <a:spLocks noChangeArrowheads="1"/>
          </p:cNvSpPr>
          <p:nvPr/>
        </p:nvSpPr>
        <p:spPr bwMode="auto">
          <a:xfrm>
            <a:off x="6443663" y="40052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6" name="Oval 14"/>
          <p:cNvSpPr>
            <a:spLocks noChangeArrowheads="1"/>
          </p:cNvSpPr>
          <p:nvPr/>
        </p:nvSpPr>
        <p:spPr bwMode="auto">
          <a:xfrm>
            <a:off x="6011863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7" name="Oval 15"/>
          <p:cNvSpPr>
            <a:spLocks noChangeArrowheads="1"/>
          </p:cNvSpPr>
          <p:nvPr/>
        </p:nvSpPr>
        <p:spPr bwMode="auto">
          <a:xfrm>
            <a:off x="5580063" y="43656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8" name="Oval 16"/>
          <p:cNvSpPr>
            <a:spLocks noChangeArrowheads="1"/>
          </p:cNvSpPr>
          <p:nvPr/>
        </p:nvSpPr>
        <p:spPr bwMode="auto">
          <a:xfrm>
            <a:off x="5580063" y="40052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49" name="Oval 17"/>
          <p:cNvSpPr>
            <a:spLocks noChangeArrowheads="1"/>
          </p:cNvSpPr>
          <p:nvPr/>
        </p:nvSpPr>
        <p:spPr bwMode="auto">
          <a:xfrm>
            <a:off x="5724525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0" name="Oval 18"/>
          <p:cNvSpPr>
            <a:spLocks noChangeArrowheads="1"/>
          </p:cNvSpPr>
          <p:nvPr/>
        </p:nvSpPr>
        <p:spPr bwMode="auto">
          <a:xfrm>
            <a:off x="3995738" y="47974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1" name="Oval 19"/>
          <p:cNvSpPr>
            <a:spLocks noChangeArrowheads="1"/>
          </p:cNvSpPr>
          <p:nvPr/>
        </p:nvSpPr>
        <p:spPr bwMode="auto">
          <a:xfrm>
            <a:off x="3635375" y="494188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2" name="Oval 20"/>
          <p:cNvSpPr>
            <a:spLocks noChangeArrowheads="1"/>
          </p:cNvSpPr>
          <p:nvPr/>
        </p:nvSpPr>
        <p:spPr bwMode="auto">
          <a:xfrm>
            <a:off x="4283075" y="43656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3" name="Oval 21"/>
          <p:cNvSpPr>
            <a:spLocks noChangeArrowheads="1"/>
          </p:cNvSpPr>
          <p:nvPr/>
        </p:nvSpPr>
        <p:spPr bwMode="auto">
          <a:xfrm>
            <a:off x="3924300" y="42211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4" name="Oval 22"/>
          <p:cNvSpPr>
            <a:spLocks noChangeArrowheads="1"/>
          </p:cNvSpPr>
          <p:nvPr/>
        </p:nvSpPr>
        <p:spPr bwMode="auto">
          <a:xfrm>
            <a:off x="3563938" y="45815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5" name="Oval 23"/>
          <p:cNvSpPr>
            <a:spLocks noChangeArrowheads="1"/>
          </p:cNvSpPr>
          <p:nvPr/>
        </p:nvSpPr>
        <p:spPr bwMode="auto">
          <a:xfrm>
            <a:off x="3275013" y="45085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6" name="Oval 24"/>
          <p:cNvSpPr>
            <a:spLocks noChangeArrowheads="1"/>
          </p:cNvSpPr>
          <p:nvPr/>
        </p:nvSpPr>
        <p:spPr bwMode="auto">
          <a:xfrm>
            <a:off x="3563938" y="41497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7" name="Oval 25"/>
          <p:cNvSpPr>
            <a:spLocks noChangeArrowheads="1"/>
          </p:cNvSpPr>
          <p:nvPr/>
        </p:nvSpPr>
        <p:spPr bwMode="auto">
          <a:xfrm>
            <a:off x="2627313" y="350043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6058" name="Rectangle 26"/>
          <p:cNvSpPr>
            <a:spLocks noChangeArrowheads="1"/>
          </p:cNvSpPr>
          <p:nvPr/>
        </p:nvSpPr>
        <p:spPr bwMode="auto">
          <a:xfrm>
            <a:off x="1979613" y="2349500"/>
            <a:ext cx="5761037" cy="34559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Cut</a:t>
            </a:r>
          </a:p>
        </p:txBody>
      </p:sp>
      <p:sp>
        <p:nvSpPr>
          <p:cNvPr id="557059" name="Oval 3"/>
          <p:cNvSpPr>
            <a:spLocks noChangeArrowheads="1"/>
          </p:cNvSpPr>
          <p:nvPr/>
        </p:nvSpPr>
        <p:spPr bwMode="auto">
          <a:xfrm>
            <a:off x="4572000" y="36449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0" name="Rectangle 4"/>
          <p:cNvSpPr>
            <a:spLocks noChangeArrowheads="1"/>
          </p:cNvSpPr>
          <p:nvPr/>
        </p:nvSpPr>
        <p:spPr bwMode="auto">
          <a:xfrm>
            <a:off x="614363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3200">
              <a:effectLst>
                <a:outerShdw blurRad="38100" dist="38100" dir="2700000" algn="tl">
                  <a:srgbClr val="010199"/>
                </a:outerShdw>
              </a:effectLst>
            </a:endParaRPr>
          </a:p>
        </p:txBody>
      </p:sp>
      <p:sp>
        <p:nvSpPr>
          <p:cNvPr id="557061" name="Oval 5"/>
          <p:cNvSpPr>
            <a:spLocks noChangeArrowheads="1"/>
          </p:cNvSpPr>
          <p:nvPr/>
        </p:nvSpPr>
        <p:spPr bwMode="auto">
          <a:xfrm>
            <a:off x="4211638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2" name="Oval 6"/>
          <p:cNvSpPr>
            <a:spLocks noChangeArrowheads="1"/>
          </p:cNvSpPr>
          <p:nvPr/>
        </p:nvSpPr>
        <p:spPr bwMode="auto">
          <a:xfrm>
            <a:off x="4859338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3" name="Oval 7"/>
          <p:cNvSpPr>
            <a:spLocks noChangeArrowheads="1"/>
          </p:cNvSpPr>
          <p:nvPr/>
        </p:nvSpPr>
        <p:spPr bwMode="auto">
          <a:xfrm>
            <a:off x="4500563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4" name="Oval 8"/>
          <p:cNvSpPr>
            <a:spLocks noChangeArrowheads="1"/>
          </p:cNvSpPr>
          <p:nvPr/>
        </p:nvSpPr>
        <p:spPr bwMode="auto">
          <a:xfrm>
            <a:off x="4140200" y="34290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5" name="Oval 9"/>
          <p:cNvSpPr>
            <a:spLocks noChangeArrowheads="1"/>
          </p:cNvSpPr>
          <p:nvPr/>
        </p:nvSpPr>
        <p:spPr bwMode="auto">
          <a:xfrm>
            <a:off x="3995738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6" name="Oval 10"/>
          <p:cNvSpPr>
            <a:spLocks noChangeArrowheads="1"/>
          </p:cNvSpPr>
          <p:nvPr/>
        </p:nvSpPr>
        <p:spPr bwMode="auto">
          <a:xfrm>
            <a:off x="4140200" y="29972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7" name="Oval 11"/>
          <p:cNvSpPr>
            <a:spLocks noChangeArrowheads="1"/>
          </p:cNvSpPr>
          <p:nvPr/>
        </p:nvSpPr>
        <p:spPr bwMode="auto">
          <a:xfrm>
            <a:off x="6156325" y="44370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8" name="Oval 12"/>
          <p:cNvSpPr>
            <a:spLocks noChangeArrowheads="1"/>
          </p:cNvSpPr>
          <p:nvPr/>
        </p:nvSpPr>
        <p:spPr bwMode="auto">
          <a:xfrm>
            <a:off x="5795963" y="45815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69" name="Oval 13"/>
          <p:cNvSpPr>
            <a:spLocks noChangeArrowheads="1"/>
          </p:cNvSpPr>
          <p:nvPr/>
        </p:nvSpPr>
        <p:spPr bwMode="auto">
          <a:xfrm>
            <a:off x="6443663" y="40052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0" name="Oval 14"/>
          <p:cNvSpPr>
            <a:spLocks noChangeArrowheads="1"/>
          </p:cNvSpPr>
          <p:nvPr/>
        </p:nvSpPr>
        <p:spPr bwMode="auto">
          <a:xfrm>
            <a:off x="6011863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1" name="Oval 15"/>
          <p:cNvSpPr>
            <a:spLocks noChangeArrowheads="1"/>
          </p:cNvSpPr>
          <p:nvPr/>
        </p:nvSpPr>
        <p:spPr bwMode="auto">
          <a:xfrm>
            <a:off x="5580063" y="43656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2" name="Oval 16"/>
          <p:cNvSpPr>
            <a:spLocks noChangeArrowheads="1"/>
          </p:cNvSpPr>
          <p:nvPr/>
        </p:nvSpPr>
        <p:spPr bwMode="auto">
          <a:xfrm>
            <a:off x="5580063" y="40052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3" name="Oval 17"/>
          <p:cNvSpPr>
            <a:spLocks noChangeArrowheads="1"/>
          </p:cNvSpPr>
          <p:nvPr/>
        </p:nvSpPr>
        <p:spPr bwMode="auto">
          <a:xfrm>
            <a:off x="5724525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4" name="Oval 18"/>
          <p:cNvSpPr>
            <a:spLocks noChangeArrowheads="1"/>
          </p:cNvSpPr>
          <p:nvPr/>
        </p:nvSpPr>
        <p:spPr bwMode="auto">
          <a:xfrm>
            <a:off x="3995738" y="47974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5" name="Oval 19"/>
          <p:cNvSpPr>
            <a:spLocks noChangeArrowheads="1"/>
          </p:cNvSpPr>
          <p:nvPr/>
        </p:nvSpPr>
        <p:spPr bwMode="auto">
          <a:xfrm>
            <a:off x="3635375" y="494188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6" name="Oval 20"/>
          <p:cNvSpPr>
            <a:spLocks noChangeArrowheads="1"/>
          </p:cNvSpPr>
          <p:nvPr/>
        </p:nvSpPr>
        <p:spPr bwMode="auto">
          <a:xfrm>
            <a:off x="4283075" y="43656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7" name="Oval 21"/>
          <p:cNvSpPr>
            <a:spLocks noChangeArrowheads="1"/>
          </p:cNvSpPr>
          <p:nvPr/>
        </p:nvSpPr>
        <p:spPr bwMode="auto">
          <a:xfrm>
            <a:off x="3924300" y="42211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8" name="Oval 22"/>
          <p:cNvSpPr>
            <a:spLocks noChangeArrowheads="1"/>
          </p:cNvSpPr>
          <p:nvPr/>
        </p:nvSpPr>
        <p:spPr bwMode="auto">
          <a:xfrm>
            <a:off x="3563938" y="45815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79" name="Oval 23"/>
          <p:cNvSpPr>
            <a:spLocks noChangeArrowheads="1"/>
          </p:cNvSpPr>
          <p:nvPr/>
        </p:nvSpPr>
        <p:spPr bwMode="auto">
          <a:xfrm>
            <a:off x="3275013" y="45085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80" name="Oval 24"/>
          <p:cNvSpPr>
            <a:spLocks noChangeArrowheads="1"/>
          </p:cNvSpPr>
          <p:nvPr/>
        </p:nvSpPr>
        <p:spPr bwMode="auto">
          <a:xfrm>
            <a:off x="3563938" y="41497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81" name="Oval 25"/>
          <p:cNvSpPr>
            <a:spLocks noChangeArrowheads="1"/>
          </p:cNvSpPr>
          <p:nvPr/>
        </p:nvSpPr>
        <p:spPr bwMode="auto">
          <a:xfrm>
            <a:off x="2627313" y="350043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82" name="Rectangle 26"/>
          <p:cNvSpPr>
            <a:spLocks noChangeArrowheads="1"/>
          </p:cNvSpPr>
          <p:nvPr/>
        </p:nvSpPr>
        <p:spPr bwMode="auto">
          <a:xfrm>
            <a:off x="1979613" y="2349500"/>
            <a:ext cx="5761037" cy="34559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83" name="Line 27"/>
          <p:cNvSpPr>
            <a:spLocks noChangeShapeType="1"/>
          </p:cNvSpPr>
          <p:nvPr/>
        </p:nvSpPr>
        <p:spPr bwMode="auto">
          <a:xfrm>
            <a:off x="4427538" y="2349500"/>
            <a:ext cx="0" cy="3455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84" name="Line 28"/>
          <p:cNvSpPr>
            <a:spLocks noChangeShapeType="1"/>
          </p:cNvSpPr>
          <p:nvPr/>
        </p:nvSpPr>
        <p:spPr bwMode="auto">
          <a:xfrm>
            <a:off x="1979613" y="4005263"/>
            <a:ext cx="24479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85" name="Line 29"/>
          <p:cNvSpPr>
            <a:spLocks noChangeShapeType="1"/>
          </p:cNvSpPr>
          <p:nvPr/>
        </p:nvSpPr>
        <p:spPr bwMode="auto">
          <a:xfrm>
            <a:off x="4427538" y="3933825"/>
            <a:ext cx="33131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86" name="Line 30"/>
          <p:cNvSpPr>
            <a:spLocks noChangeShapeType="1"/>
          </p:cNvSpPr>
          <p:nvPr/>
        </p:nvSpPr>
        <p:spPr bwMode="auto">
          <a:xfrm>
            <a:off x="4427538" y="2349500"/>
            <a:ext cx="0" cy="3455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87" name="Line 31"/>
          <p:cNvSpPr>
            <a:spLocks noChangeShapeType="1"/>
          </p:cNvSpPr>
          <p:nvPr/>
        </p:nvSpPr>
        <p:spPr bwMode="auto">
          <a:xfrm>
            <a:off x="3779838" y="4005263"/>
            <a:ext cx="0" cy="1800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88" name="Line 32"/>
          <p:cNvSpPr>
            <a:spLocks noChangeShapeType="1"/>
          </p:cNvSpPr>
          <p:nvPr/>
        </p:nvSpPr>
        <p:spPr bwMode="auto">
          <a:xfrm>
            <a:off x="6011863" y="3933825"/>
            <a:ext cx="0" cy="1871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89" name="Oval 33"/>
          <p:cNvSpPr>
            <a:spLocks noChangeArrowheads="1"/>
          </p:cNvSpPr>
          <p:nvPr/>
        </p:nvSpPr>
        <p:spPr bwMode="auto">
          <a:xfrm>
            <a:off x="4643438" y="335756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90" name="Oval 34"/>
          <p:cNvSpPr>
            <a:spLocks noChangeArrowheads="1"/>
          </p:cNvSpPr>
          <p:nvPr/>
        </p:nvSpPr>
        <p:spPr bwMode="auto">
          <a:xfrm>
            <a:off x="5867400" y="378936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 eaLnBrk="0" hangingPunct="0"/>
            <a:endParaRPr lang="en-US" sz="2400">
              <a:latin typeface="Times New Roman" pitchFamily="18" charset="0"/>
              <a:cs typeface="Times New Roman (Hebrew)" pitchFamily="26" charset="-79"/>
            </a:endParaRPr>
          </a:p>
        </p:txBody>
      </p:sp>
      <p:sp>
        <p:nvSpPr>
          <p:cNvPr id="557091" name="Oval 35"/>
          <p:cNvSpPr>
            <a:spLocks noChangeArrowheads="1"/>
          </p:cNvSpPr>
          <p:nvPr/>
        </p:nvSpPr>
        <p:spPr bwMode="auto">
          <a:xfrm>
            <a:off x="5724525" y="4365625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92" name="Oval 36"/>
          <p:cNvSpPr>
            <a:spLocks noChangeArrowheads="1"/>
          </p:cNvSpPr>
          <p:nvPr/>
        </p:nvSpPr>
        <p:spPr bwMode="auto">
          <a:xfrm>
            <a:off x="6300788" y="422116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93" name="Oval 37"/>
          <p:cNvSpPr>
            <a:spLocks noChangeArrowheads="1"/>
          </p:cNvSpPr>
          <p:nvPr/>
        </p:nvSpPr>
        <p:spPr bwMode="auto">
          <a:xfrm>
            <a:off x="4067175" y="4508500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94" name="Oval 38"/>
          <p:cNvSpPr>
            <a:spLocks noChangeArrowheads="1"/>
          </p:cNvSpPr>
          <p:nvPr/>
        </p:nvSpPr>
        <p:spPr bwMode="auto">
          <a:xfrm>
            <a:off x="3492500" y="443706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95" name="Line 39"/>
          <p:cNvSpPr>
            <a:spLocks noChangeShapeType="1"/>
          </p:cNvSpPr>
          <p:nvPr/>
        </p:nvSpPr>
        <p:spPr bwMode="auto">
          <a:xfrm>
            <a:off x="3419475" y="2349500"/>
            <a:ext cx="0" cy="1655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96" name="Line 40"/>
          <p:cNvSpPr>
            <a:spLocks noChangeShapeType="1"/>
          </p:cNvSpPr>
          <p:nvPr/>
        </p:nvSpPr>
        <p:spPr bwMode="auto">
          <a:xfrm>
            <a:off x="5364163" y="2349500"/>
            <a:ext cx="0" cy="1584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7097" name="Oval 41"/>
          <p:cNvSpPr>
            <a:spLocks noChangeArrowheads="1"/>
          </p:cNvSpPr>
          <p:nvPr/>
        </p:nvSpPr>
        <p:spPr bwMode="auto">
          <a:xfrm>
            <a:off x="2663825" y="346551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7098" name="Oval 42"/>
          <p:cNvSpPr>
            <a:spLocks noChangeArrowheads="1"/>
          </p:cNvSpPr>
          <p:nvPr/>
        </p:nvSpPr>
        <p:spPr bwMode="auto">
          <a:xfrm>
            <a:off x="4140200" y="335756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Lepšie riešenie</a:t>
            </a:r>
            <a:endParaRPr lang="en-US"/>
          </a:p>
        </p:txBody>
      </p:sp>
      <p:sp>
        <p:nvSpPr>
          <p:cNvPr id="558083" name="Oval 3"/>
          <p:cNvSpPr>
            <a:spLocks noChangeArrowheads="1"/>
          </p:cNvSpPr>
          <p:nvPr/>
        </p:nvSpPr>
        <p:spPr bwMode="auto">
          <a:xfrm>
            <a:off x="4572000" y="36449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84" name="Oval 4"/>
          <p:cNvSpPr>
            <a:spLocks noChangeArrowheads="1"/>
          </p:cNvSpPr>
          <p:nvPr/>
        </p:nvSpPr>
        <p:spPr bwMode="auto">
          <a:xfrm>
            <a:off x="4211638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85" name="Oval 5"/>
          <p:cNvSpPr>
            <a:spLocks noChangeArrowheads="1"/>
          </p:cNvSpPr>
          <p:nvPr/>
        </p:nvSpPr>
        <p:spPr bwMode="auto">
          <a:xfrm>
            <a:off x="4859338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86" name="Oval 6"/>
          <p:cNvSpPr>
            <a:spLocks noChangeArrowheads="1"/>
          </p:cNvSpPr>
          <p:nvPr/>
        </p:nvSpPr>
        <p:spPr bwMode="auto">
          <a:xfrm>
            <a:off x="4500563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87" name="Oval 7"/>
          <p:cNvSpPr>
            <a:spLocks noChangeArrowheads="1"/>
          </p:cNvSpPr>
          <p:nvPr/>
        </p:nvSpPr>
        <p:spPr bwMode="auto">
          <a:xfrm>
            <a:off x="4140200" y="34290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88" name="Oval 8"/>
          <p:cNvSpPr>
            <a:spLocks noChangeArrowheads="1"/>
          </p:cNvSpPr>
          <p:nvPr/>
        </p:nvSpPr>
        <p:spPr bwMode="auto">
          <a:xfrm>
            <a:off x="3995738" y="32131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89" name="Oval 9"/>
          <p:cNvSpPr>
            <a:spLocks noChangeArrowheads="1"/>
          </p:cNvSpPr>
          <p:nvPr/>
        </p:nvSpPr>
        <p:spPr bwMode="auto">
          <a:xfrm>
            <a:off x="4140200" y="29972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0" name="Oval 10"/>
          <p:cNvSpPr>
            <a:spLocks noChangeArrowheads="1"/>
          </p:cNvSpPr>
          <p:nvPr/>
        </p:nvSpPr>
        <p:spPr bwMode="auto">
          <a:xfrm>
            <a:off x="6156325" y="44370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1" name="Oval 11"/>
          <p:cNvSpPr>
            <a:spLocks noChangeArrowheads="1"/>
          </p:cNvSpPr>
          <p:nvPr/>
        </p:nvSpPr>
        <p:spPr bwMode="auto">
          <a:xfrm>
            <a:off x="5795963" y="45815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2" name="Oval 12"/>
          <p:cNvSpPr>
            <a:spLocks noChangeArrowheads="1"/>
          </p:cNvSpPr>
          <p:nvPr/>
        </p:nvSpPr>
        <p:spPr bwMode="auto">
          <a:xfrm>
            <a:off x="6443663" y="40052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3" name="Oval 13"/>
          <p:cNvSpPr>
            <a:spLocks noChangeArrowheads="1"/>
          </p:cNvSpPr>
          <p:nvPr/>
        </p:nvSpPr>
        <p:spPr bwMode="auto">
          <a:xfrm>
            <a:off x="6011863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4" name="Oval 14"/>
          <p:cNvSpPr>
            <a:spLocks noChangeArrowheads="1"/>
          </p:cNvSpPr>
          <p:nvPr/>
        </p:nvSpPr>
        <p:spPr bwMode="auto">
          <a:xfrm>
            <a:off x="5580063" y="43656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5" name="Oval 15"/>
          <p:cNvSpPr>
            <a:spLocks noChangeArrowheads="1"/>
          </p:cNvSpPr>
          <p:nvPr/>
        </p:nvSpPr>
        <p:spPr bwMode="auto">
          <a:xfrm>
            <a:off x="5580063" y="40052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6" name="Oval 16"/>
          <p:cNvSpPr>
            <a:spLocks noChangeArrowheads="1"/>
          </p:cNvSpPr>
          <p:nvPr/>
        </p:nvSpPr>
        <p:spPr bwMode="auto">
          <a:xfrm>
            <a:off x="5724525" y="37893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7" name="Oval 17"/>
          <p:cNvSpPr>
            <a:spLocks noChangeArrowheads="1"/>
          </p:cNvSpPr>
          <p:nvPr/>
        </p:nvSpPr>
        <p:spPr bwMode="auto">
          <a:xfrm>
            <a:off x="3995738" y="47974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8" name="Oval 18"/>
          <p:cNvSpPr>
            <a:spLocks noChangeArrowheads="1"/>
          </p:cNvSpPr>
          <p:nvPr/>
        </p:nvSpPr>
        <p:spPr bwMode="auto">
          <a:xfrm>
            <a:off x="3635375" y="494188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099" name="Oval 19"/>
          <p:cNvSpPr>
            <a:spLocks noChangeArrowheads="1"/>
          </p:cNvSpPr>
          <p:nvPr/>
        </p:nvSpPr>
        <p:spPr bwMode="auto">
          <a:xfrm>
            <a:off x="4283075" y="43656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0" name="Oval 20"/>
          <p:cNvSpPr>
            <a:spLocks noChangeArrowheads="1"/>
          </p:cNvSpPr>
          <p:nvPr/>
        </p:nvSpPr>
        <p:spPr bwMode="auto">
          <a:xfrm>
            <a:off x="3924300" y="42211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1" name="Oval 21"/>
          <p:cNvSpPr>
            <a:spLocks noChangeArrowheads="1"/>
          </p:cNvSpPr>
          <p:nvPr/>
        </p:nvSpPr>
        <p:spPr bwMode="auto">
          <a:xfrm>
            <a:off x="3563938" y="45815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2" name="Oval 22"/>
          <p:cNvSpPr>
            <a:spLocks noChangeArrowheads="1"/>
          </p:cNvSpPr>
          <p:nvPr/>
        </p:nvSpPr>
        <p:spPr bwMode="auto">
          <a:xfrm>
            <a:off x="3275013" y="450850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3" name="Oval 23"/>
          <p:cNvSpPr>
            <a:spLocks noChangeArrowheads="1"/>
          </p:cNvSpPr>
          <p:nvPr/>
        </p:nvSpPr>
        <p:spPr bwMode="auto">
          <a:xfrm>
            <a:off x="3563938" y="414972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4" name="Oval 24"/>
          <p:cNvSpPr>
            <a:spLocks noChangeArrowheads="1"/>
          </p:cNvSpPr>
          <p:nvPr/>
        </p:nvSpPr>
        <p:spPr bwMode="auto">
          <a:xfrm>
            <a:off x="2627313" y="350043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5" name="Rectangle 25"/>
          <p:cNvSpPr>
            <a:spLocks noChangeArrowheads="1"/>
          </p:cNvSpPr>
          <p:nvPr/>
        </p:nvSpPr>
        <p:spPr bwMode="auto">
          <a:xfrm>
            <a:off x="1979613" y="2349500"/>
            <a:ext cx="5761037" cy="34559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6" name="Oval 26"/>
          <p:cNvSpPr>
            <a:spLocks noChangeArrowheads="1"/>
          </p:cNvSpPr>
          <p:nvPr/>
        </p:nvSpPr>
        <p:spPr bwMode="auto">
          <a:xfrm>
            <a:off x="4356100" y="335756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7" name="Oval 27"/>
          <p:cNvSpPr>
            <a:spLocks noChangeArrowheads="1"/>
          </p:cNvSpPr>
          <p:nvPr/>
        </p:nvSpPr>
        <p:spPr bwMode="auto">
          <a:xfrm>
            <a:off x="5940425" y="4149725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8" name="Oval 28"/>
          <p:cNvSpPr>
            <a:spLocks noChangeArrowheads="1"/>
          </p:cNvSpPr>
          <p:nvPr/>
        </p:nvSpPr>
        <p:spPr bwMode="auto">
          <a:xfrm>
            <a:off x="3708400" y="4508500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09" name="Oval 29"/>
          <p:cNvSpPr>
            <a:spLocks noChangeArrowheads="1"/>
          </p:cNvSpPr>
          <p:nvPr/>
        </p:nvSpPr>
        <p:spPr bwMode="auto">
          <a:xfrm>
            <a:off x="2663825" y="3465513"/>
            <a:ext cx="73025" cy="730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10" name="Oval 30"/>
          <p:cNvSpPr>
            <a:spLocks noChangeArrowheads="1"/>
          </p:cNvSpPr>
          <p:nvPr/>
        </p:nvSpPr>
        <p:spPr bwMode="auto">
          <a:xfrm>
            <a:off x="3924300" y="2924175"/>
            <a:ext cx="936625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11" name="Oval 31"/>
          <p:cNvSpPr>
            <a:spLocks noChangeArrowheads="1"/>
          </p:cNvSpPr>
          <p:nvPr/>
        </p:nvSpPr>
        <p:spPr bwMode="auto">
          <a:xfrm>
            <a:off x="5508625" y="3716338"/>
            <a:ext cx="936625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12" name="Oval 32"/>
          <p:cNvSpPr>
            <a:spLocks noChangeArrowheads="1"/>
          </p:cNvSpPr>
          <p:nvPr/>
        </p:nvSpPr>
        <p:spPr bwMode="auto">
          <a:xfrm>
            <a:off x="3276600" y="4076700"/>
            <a:ext cx="936625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13" name="Oval 33"/>
          <p:cNvSpPr>
            <a:spLocks noChangeArrowheads="1"/>
          </p:cNvSpPr>
          <p:nvPr/>
        </p:nvSpPr>
        <p:spPr bwMode="auto">
          <a:xfrm>
            <a:off x="2268538" y="3141663"/>
            <a:ext cx="936625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8114" name="Text Box 34"/>
          <p:cNvSpPr txBox="1">
            <a:spLocks noChangeArrowheads="1"/>
          </p:cNvSpPr>
          <p:nvPr/>
        </p:nvSpPr>
        <p:spPr bwMode="auto">
          <a:xfrm>
            <a:off x="700088" y="166846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58115" name="Text Box 35"/>
          <p:cNvSpPr txBox="1">
            <a:spLocks noChangeArrowheads="1"/>
          </p:cNvSpPr>
          <p:nvPr/>
        </p:nvSpPr>
        <p:spPr bwMode="auto">
          <a:xfrm>
            <a:off x="503238" y="1341438"/>
            <a:ext cx="789781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 err="1" smtClean="0"/>
              <a:t>median-cut</a:t>
            </a:r>
            <a:r>
              <a:rPr lang="sk-SK" dirty="0" smtClean="0"/>
              <a:t>, potom </a:t>
            </a:r>
            <a:r>
              <a:rPr lang="sk-SK" dirty="0" err="1" smtClean="0"/>
              <a:t>k-means</a:t>
            </a:r>
            <a:r>
              <a:rPr lang="sk-SK" dirty="0" smtClean="0"/>
              <a:t>, potom zlúčiť blízke zhluky (d(</a:t>
            </a:r>
            <a:r>
              <a:rPr lang="sk-SK" dirty="0" err="1" smtClean="0"/>
              <a:t>c</a:t>
            </a:r>
            <a:r>
              <a:rPr lang="sk-SK" baseline="-25000" dirty="0" err="1" smtClean="0"/>
              <a:t>i</a:t>
            </a:r>
            <a:r>
              <a:rPr lang="sk-SK" dirty="0" err="1" smtClean="0"/>
              <a:t>,c</a:t>
            </a:r>
            <a:r>
              <a:rPr lang="sk-SK" baseline="-25000" dirty="0" err="1" smtClean="0"/>
              <a:t>j</a:t>
            </a:r>
            <a:r>
              <a:rPr lang="sk-SK" dirty="0" smtClean="0"/>
              <a:t>)&lt;t)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1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Delenie na báze PCA</a:t>
            </a:r>
            <a:endParaRPr lang="en-US"/>
          </a:p>
        </p:txBody>
      </p:sp>
      <p:sp>
        <p:nvSpPr>
          <p:cNvPr id="460804" name="Text Box 4"/>
          <p:cNvSpPr txBox="1">
            <a:spLocks noChangeArrowheads="1"/>
          </p:cNvSpPr>
          <p:nvPr/>
        </p:nvSpPr>
        <p:spPr bwMode="auto">
          <a:xfrm>
            <a:off x="539750" y="1557338"/>
            <a:ext cx="79930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PCA – principal component analysis</a:t>
            </a:r>
            <a:endParaRPr lang="en-US"/>
          </a:p>
        </p:txBody>
      </p:sp>
      <p:sp>
        <p:nvSpPr>
          <p:cNvPr id="460805" name="Line 5"/>
          <p:cNvSpPr>
            <a:spLocks noChangeShapeType="1"/>
          </p:cNvSpPr>
          <p:nvPr/>
        </p:nvSpPr>
        <p:spPr bwMode="auto">
          <a:xfrm>
            <a:off x="5724525" y="3249613"/>
            <a:ext cx="0" cy="2879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0806" name="Line 6"/>
          <p:cNvSpPr>
            <a:spLocks noChangeShapeType="1"/>
          </p:cNvSpPr>
          <p:nvPr/>
        </p:nvSpPr>
        <p:spPr bwMode="auto">
          <a:xfrm>
            <a:off x="5580063" y="5949950"/>
            <a:ext cx="3132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0807" name="Oval 7"/>
          <p:cNvSpPr>
            <a:spLocks noChangeArrowheads="1"/>
          </p:cNvSpPr>
          <p:nvPr/>
        </p:nvSpPr>
        <p:spPr bwMode="auto">
          <a:xfrm rot="19800000">
            <a:off x="5940425" y="4365625"/>
            <a:ext cx="2268538" cy="504825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0808" name="Line 8"/>
          <p:cNvSpPr>
            <a:spLocks noChangeShapeType="1"/>
          </p:cNvSpPr>
          <p:nvPr/>
        </p:nvSpPr>
        <p:spPr bwMode="auto">
          <a:xfrm rot="19800000">
            <a:off x="6911975" y="4041775"/>
            <a:ext cx="0" cy="754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60809" name="Line 9"/>
          <p:cNvSpPr>
            <a:spLocks noChangeShapeType="1"/>
          </p:cNvSpPr>
          <p:nvPr/>
        </p:nvSpPr>
        <p:spPr bwMode="auto">
          <a:xfrm rot="19800000">
            <a:off x="6840538" y="4329113"/>
            <a:ext cx="14049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60811" name="Rectangle 11"/>
          <p:cNvSpPr>
            <a:spLocks noChangeArrowheads="1"/>
          </p:cNvSpPr>
          <p:nvPr/>
        </p:nvSpPr>
        <p:spPr bwMode="auto">
          <a:xfrm>
            <a:off x="503238" y="2276475"/>
            <a:ext cx="48609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 err="1" smtClean="0"/>
              <a:t>Karhunen-Loeve</a:t>
            </a:r>
            <a:r>
              <a:rPr lang="sk-SK" dirty="0" smtClean="0"/>
              <a:t> transformácia (výpočtovo náročná, </a:t>
            </a:r>
            <a:r>
              <a:rPr lang="sk-SK" dirty="0" err="1" smtClean="0"/>
              <a:t>kovariančná</a:t>
            </a:r>
            <a:r>
              <a:rPr lang="sk-SK" dirty="0" smtClean="0"/>
              <a:t> matica, vlastné vektory a čísla ...)</a:t>
            </a:r>
          </a:p>
          <a:p>
            <a:r>
              <a:rPr lang="sk-SK" dirty="0" smtClean="0"/>
              <a:t>Vlastný vektor zodpovedajúci</a:t>
            </a:r>
            <a:r>
              <a:rPr lang="sk-SK" b="1" dirty="0" smtClean="0"/>
              <a:t> </a:t>
            </a:r>
            <a:r>
              <a:rPr lang="sk-SK" dirty="0" smtClean="0"/>
              <a:t>najväčšiemu vlastnému číslu = hlavná os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8" grpId="0" animBg="1"/>
      <p:bldP spid="46080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Delenie na báze PCA</a:t>
            </a:r>
            <a:endParaRPr lang="en-US"/>
          </a:p>
        </p:txBody>
      </p:sp>
      <p:sp>
        <p:nvSpPr>
          <p:cNvPr id="462853" name="Rectangle 5"/>
          <p:cNvSpPr>
            <a:spLocks noChangeArrowheads="1"/>
          </p:cNvSpPr>
          <p:nvPr/>
        </p:nvSpPr>
        <p:spPr bwMode="auto">
          <a:xfrm>
            <a:off x="576263" y="2521060"/>
            <a:ext cx="775564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sk-SK" dirty="0" smtClean="0"/>
              <a:t>1. vyrátaj hlavnú os </a:t>
            </a:r>
            <a:r>
              <a:rPr lang="sk-SK" i="1" dirty="0" smtClean="0"/>
              <a:t>(</a:t>
            </a:r>
            <a:r>
              <a:rPr lang="sk-SK" i="1" dirty="0" err="1" smtClean="0"/>
              <a:t>principal</a:t>
            </a:r>
            <a:r>
              <a:rPr lang="sk-SK" i="1" dirty="0" smtClean="0"/>
              <a:t> </a:t>
            </a:r>
            <a:r>
              <a:rPr lang="sk-SK" i="1" dirty="0" err="1" smtClean="0"/>
              <a:t>axis</a:t>
            </a:r>
            <a:r>
              <a:rPr lang="sk-SK" i="1" dirty="0" smtClean="0"/>
              <a:t>)</a:t>
            </a:r>
            <a:r>
              <a:rPr lang="sk-SK" dirty="0" smtClean="0"/>
              <a:t>.</a:t>
            </a:r>
          </a:p>
          <a:p>
            <a:r>
              <a:rPr lang="sk-SK" dirty="0" smtClean="0"/>
              <a:t>2. vyber deliaci bod </a:t>
            </a:r>
            <a:r>
              <a:rPr lang="sk-SK" i="1" dirty="0" smtClean="0"/>
              <a:t>P</a:t>
            </a:r>
            <a:r>
              <a:rPr lang="sk-SK" dirty="0" smtClean="0"/>
              <a:t> na hlavnej osi.</a:t>
            </a:r>
          </a:p>
          <a:p>
            <a:r>
              <a:rPr lang="sk-SK" dirty="0" smtClean="0"/>
              <a:t>3. rozdeľ vzhľadom na </a:t>
            </a:r>
            <a:r>
              <a:rPr lang="sk-SK" dirty="0" err="1" smtClean="0"/>
              <a:t>nadrovinu</a:t>
            </a:r>
            <a:r>
              <a:rPr lang="sk-SK" dirty="0" smtClean="0"/>
              <a:t> </a:t>
            </a:r>
            <a:r>
              <a:rPr lang="sk-SK" i="1" dirty="0" smtClean="0"/>
              <a:t>(</a:t>
            </a:r>
            <a:r>
              <a:rPr lang="sk-SK" i="1" dirty="0" err="1" smtClean="0"/>
              <a:t>hyperplane</a:t>
            </a:r>
            <a:r>
              <a:rPr lang="sk-SK" i="1" dirty="0" smtClean="0"/>
              <a:t>)</a:t>
            </a:r>
            <a:r>
              <a:rPr lang="sk-SK" dirty="0" smtClean="0"/>
              <a:t>.</a:t>
            </a:r>
          </a:p>
          <a:p>
            <a:r>
              <a:rPr lang="sk-SK" dirty="0" smtClean="0"/>
              <a:t>4. vyrátaj </a:t>
            </a:r>
            <a:r>
              <a:rPr lang="sk-SK" dirty="0" err="1" smtClean="0"/>
              <a:t>centroidy</a:t>
            </a:r>
            <a:r>
              <a:rPr lang="sk-SK" dirty="0" smtClean="0"/>
              <a:t> 2 nových zhlukov.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ChangeArrowheads="1"/>
          </p:cNvSpPr>
          <p:nvPr/>
        </p:nvSpPr>
        <p:spPr bwMode="auto">
          <a:xfrm>
            <a:off x="-1454150" y="2027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464899" name="Group 3"/>
          <p:cNvGrpSpPr>
            <a:grpSpLocks/>
          </p:cNvGrpSpPr>
          <p:nvPr/>
        </p:nvGrpSpPr>
        <p:grpSpPr bwMode="auto">
          <a:xfrm>
            <a:off x="3132138" y="800100"/>
            <a:ext cx="5695950" cy="5697538"/>
            <a:chOff x="2676" y="2120"/>
            <a:chExt cx="8583" cy="8584"/>
          </a:xfrm>
        </p:grpSpPr>
        <p:pic>
          <p:nvPicPr>
            <p:cNvPr id="46490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" y="2120"/>
              <a:ext cx="8583" cy="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4901" name="Rectangle 5"/>
            <p:cNvSpPr>
              <a:spLocks noChangeArrowheads="1"/>
            </p:cNvSpPr>
            <p:nvPr/>
          </p:nvSpPr>
          <p:spPr bwMode="auto">
            <a:xfrm>
              <a:off x="6821" y="6247"/>
              <a:ext cx="308" cy="2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4902" name="Oval 6"/>
          <p:cNvSpPr>
            <a:spLocks noChangeArrowheads="1"/>
          </p:cNvSpPr>
          <p:nvPr/>
        </p:nvSpPr>
        <p:spPr bwMode="auto">
          <a:xfrm>
            <a:off x="4665663" y="4681538"/>
            <a:ext cx="163512" cy="16510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03" name="Oval 7"/>
          <p:cNvSpPr>
            <a:spLocks noChangeArrowheads="1"/>
          </p:cNvSpPr>
          <p:nvPr/>
        </p:nvSpPr>
        <p:spPr bwMode="auto">
          <a:xfrm>
            <a:off x="7388225" y="2147888"/>
            <a:ext cx="163513" cy="163512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04" name="Line 8"/>
          <p:cNvSpPr>
            <a:spLocks noChangeShapeType="1"/>
          </p:cNvSpPr>
          <p:nvPr/>
        </p:nvSpPr>
        <p:spPr bwMode="auto">
          <a:xfrm flipV="1">
            <a:off x="3154363" y="4618038"/>
            <a:ext cx="3429000" cy="2571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05" name="Line 9"/>
          <p:cNvSpPr>
            <a:spLocks noChangeShapeType="1"/>
          </p:cNvSpPr>
          <p:nvPr/>
        </p:nvSpPr>
        <p:spPr bwMode="auto">
          <a:xfrm flipH="1" flipV="1">
            <a:off x="4951413" y="2030413"/>
            <a:ext cx="3863975" cy="3079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06" name="Line 10"/>
          <p:cNvSpPr>
            <a:spLocks noChangeShapeType="1"/>
          </p:cNvSpPr>
          <p:nvPr/>
        </p:nvSpPr>
        <p:spPr bwMode="auto">
          <a:xfrm flipH="1">
            <a:off x="7196138" y="787400"/>
            <a:ext cx="376237" cy="4830763"/>
          </a:xfrm>
          <a:prstGeom prst="line">
            <a:avLst/>
          </a:prstGeom>
          <a:noFill/>
          <a:ln w="38100">
            <a:solidFill>
              <a:srgbClr val="0101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07" name="Oval 11"/>
          <p:cNvSpPr>
            <a:spLocks noChangeArrowheads="1"/>
          </p:cNvSpPr>
          <p:nvPr/>
        </p:nvSpPr>
        <p:spPr bwMode="auto">
          <a:xfrm>
            <a:off x="7610475" y="1325563"/>
            <a:ext cx="161925" cy="163512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08" name="Oval 12"/>
          <p:cNvSpPr>
            <a:spLocks noChangeArrowheads="1"/>
          </p:cNvSpPr>
          <p:nvPr/>
        </p:nvSpPr>
        <p:spPr bwMode="auto">
          <a:xfrm>
            <a:off x="7137400" y="2989263"/>
            <a:ext cx="161925" cy="163512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09" name="Oval 13"/>
          <p:cNvSpPr>
            <a:spLocks noChangeArrowheads="1"/>
          </p:cNvSpPr>
          <p:nvPr/>
        </p:nvSpPr>
        <p:spPr bwMode="auto">
          <a:xfrm>
            <a:off x="4627563" y="3568700"/>
            <a:ext cx="163512" cy="16351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10" name="Oval 14"/>
          <p:cNvSpPr>
            <a:spLocks noChangeArrowheads="1"/>
          </p:cNvSpPr>
          <p:nvPr/>
        </p:nvSpPr>
        <p:spPr bwMode="auto">
          <a:xfrm>
            <a:off x="4452938" y="5481638"/>
            <a:ext cx="161925" cy="16510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11" name="Line 15"/>
          <p:cNvSpPr>
            <a:spLocks noChangeShapeType="1"/>
          </p:cNvSpPr>
          <p:nvPr/>
        </p:nvSpPr>
        <p:spPr bwMode="auto">
          <a:xfrm>
            <a:off x="3132138" y="5313363"/>
            <a:ext cx="4362450" cy="779462"/>
          </a:xfrm>
          <a:prstGeom prst="line">
            <a:avLst/>
          </a:prstGeom>
          <a:noFill/>
          <a:ln w="38100">
            <a:solidFill>
              <a:srgbClr val="0101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12" name="Line 16"/>
          <p:cNvSpPr>
            <a:spLocks noChangeShapeType="1"/>
          </p:cNvSpPr>
          <p:nvPr/>
        </p:nvSpPr>
        <p:spPr bwMode="auto">
          <a:xfrm flipV="1">
            <a:off x="4359275" y="4735513"/>
            <a:ext cx="306388" cy="17621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13" name="Oval 17"/>
          <p:cNvSpPr>
            <a:spLocks noChangeArrowheads="1"/>
          </p:cNvSpPr>
          <p:nvPr/>
        </p:nvSpPr>
        <p:spPr bwMode="auto">
          <a:xfrm>
            <a:off x="6045200" y="5891213"/>
            <a:ext cx="161925" cy="1619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14" name="Oval 18"/>
          <p:cNvSpPr>
            <a:spLocks noChangeArrowheads="1"/>
          </p:cNvSpPr>
          <p:nvPr/>
        </p:nvSpPr>
        <p:spPr bwMode="auto">
          <a:xfrm>
            <a:off x="3813175" y="5233988"/>
            <a:ext cx="161925" cy="163512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15" name="Line 19"/>
          <p:cNvSpPr>
            <a:spLocks noChangeShapeType="1"/>
          </p:cNvSpPr>
          <p:nvPr/>
        </p:nvSpPr>
        <p:spPr bwMode="auto">
          <a:xfrm flipV="1">
            <a:off x="3154363" y="1873250"/>
            <a:ext cx="5668962" cy="3524250"/>
          </a:xfrm>
          <a:prstGeom prst="line">
            <a:avLst/>
          </a:prstGeom>
          <a:noFill/>
          <a:ln w="38100">
            <a:solidFill>
              <a:srgbClr val="0101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16" name="Freeform 20"/>
          <p:cNvSpPr>
            <a:spLocks/>
          </p:cNvSpPr>
          <p:nvPr/>
        </p:nvSpPr>
        <p:spPr bwMode="auto">
          <a:xfrm>
            <a:off x="4194175" y="787400"/>
            <a:ext cx="3556000" cy="5711825"/>
          </a:xfrm>
          <a:custGeom>
            <a:avLst/>
            <a:gdLst>
              <a:gd name="T0" fmla="*/ 1784 w 1796"/>
              <a:gd name="T1" fmla="*/ 2883 h 2886"/>
              <a:gd name="T2" fmla="*/ 1787 w 1796"/>
              <a:gd name="T3" fmla="*/ 2885 h 2886"/>
              <a:gd name="T4" fmla="*/ 1788 w 1796"/>
              <a:gd name="T5" fmla="*/ 2885 h 2886"/>
              <a:gd name="T6" fmla="*/ 1790 w 1796"/>
              <a:gd name="T7" fmla="*/ 2886 h 2886"/>
              <a:gd name="T8" fmla="*/ 1791 w 1796"/>
              <a:gd name="T9" fmla="*/ 2885 h 2886"/>
              <a:gd name="T10" fmla="*/ 1793 w 1796"/>
              <a:gd name="T11" fmla="*/ 2885 h 2886"/>
              <a:gd name="T12" fmla="*/ 1795 w 1796"/>
              <a:gd name="T13" fmla="*/ 2883 h 2886"/>
              <a:gd name="T14" fmla="*/ 1795 w 1796"/>
              <a:gd name="T15" fmla="*/ 2882 h 2886"/>
              <a:gd name="T16" fmla="*/ 1796 w 1796"/>
              <a:gd name="T17" fmla="*/ 2879 h 2886"/>
              <a:gd name="T18" fmla="*/ 1795 w 1796"/>
              <a:gd name="T19" fmla="*/ 2878 h 2886"/>
              <a:gd name="T20" fmla="*/ 1795 w 1796"/>
              <a:gd name="T21" fmla="*/ 2877 h 2886"/>
              <a:gd name="T22" fmla="*/ 11 w 1796"/>
              <a:gd name="T23" fmla="*/ 2 h 2886"/>
              <a:gd name="T24" fmla="*/ 8 w 1796"/>
              <a:gd name="T25" fmla="*/ 0 h 2886"/>
              <a:gd name="T26" fmla="*/ 2 w 1796"/>
              <a:gd name="T27" fmla="*/ 0 h 2886"/>
              <a:gd name="T28" fmla="*/ 0 w 1796"/>
              <a:gd name="T29" fmla="*/ 2 h 2886"/>
              <a:gd name="T30" fmla="*/ 0 w 1796"/>
              <a:gd name="T31" fmla="*/ 8 h 2886"/>
              <a:gd name="T32" fmla="*/ 1784 w 1796"/>
              <a:gd name="T33" fmla="*/ 2883 h 2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96" h="2886">
                <a:moveTo>
                  <a:pt x="1784" y="2883"/>
                </a:moveTo>
                <a:lnTo>
                  <a:pt x="1787" y="2885"/>
                </a:lnTo>
                <a:lnTo>
                  <a:pt x="1788" y="2885"/>
                </a:lnTo>
                <a:lnTo>
                  <a:pt x="1790" y="2886"/>
                </a:lnTo>
                <a:lnTo>
                  <a:pt x="1791" y="2885"/>
                </a:lnTo>
                <a:lnTo>
                  <a:pt x="1793" y="2885"/>
                </a:lnTo>
                <a:lnTo>
                  <a:pt x="1795" y="2883"/>
                </a:lnTo>
                <a:lnTo>
                  <a:pt x="1795" y="2882"/>
                </a:lnTo>
                <a:lnTo>
                  <a:pt x="1796" y="2879"/>
                </a:lnTo>
                <a:lnTo>
                  <a:pt x="1795" y="2878"/>
                </a:lnTo>
                <a:lnTo>
                  <a:pt x="1795" y="2877"/>
                </a:lnTo>
                <a:lnTo>
                  <a:pt x="11" y="2"/>
                </a:lnTo>
                <a:lnTo>
                  <a:pt x="8" y="0"/>
                </a:lnTo>
                <a:lnTo>
                  <a:pt x="2" y="0"/>
                </a:lnTo>
                <a:lnTo>
                  <a:pt x="0" y="2"/>
                </a:lnTo>
                <a:lnTo>
                  <a:pt x="0" y="8"/>
                </a:lnTo>
                <a:lnTo>
                  <a:pt x="1784" y="28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17" name="Oval 21"/>
          <p:cNvSpPr>
            <a:spLocks noChangeArrowheads="1"/>
          </p:cNvSpPr>
          <p:nvPr/>
        </p:nvSpPr>
        <p:spPr bwMode="auto">
          <a:xfrm>
            <a:off x="5883275" y="3568700"/>
            <a:ext cx="163513" cy="16351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4918" name="Rectangle 22"/>
          <p:cNvSpPr>
            <a:spLocks noChangeArrowheads="1"/>
          </p:cNvSpPr>
          <p:nvPr/>
        </p:nvSpPr>
        <p:spPr bwMode="auto">
          <a:xfrm>
            <a:off x="6157913" y="3570288"/>
            <a:ext cx="1160462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sk-SK" sz="1500">
                <a:solidFill>
                  <a:srgbClr val="000000"/>
                </a:solidFill>
              </a:rPr>
              <a:t>deliaci bod</a:t>
            </a:r>
            <a:endParaRPr lang="en-US"/>
          </a:p>
        </p:txBody>
      </p:sp>
      <p:sp>
        <p:nvSpPr>
          <p:cNvPr id="464919" name="Rectangle 23"/>
          <p:cNvSpPr>
            <a:spLocks noChangeArrowheads="1"/>
          </p:cNvSpPr>
          <p:nvPr/>
        </p:nvSpPr>
        <p:spPr bwMode="auto">
          <a:xfrm>
            <a:off x="7496175" y="2808288"/>
            <a:ext cx="1150938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sk-SK" sz="1500">
                <a:solidFill>
                  <a:srgbClr val="010199"/>
                </a:solidFill>
              </a:rPr>
              <a:t>hlavná os</a:t>
            </a:r>
            <a:endParaRPr lang="en-US"/>
          </a:p>
        </p:txBody>
      </p:sp>
      <p:sp>
        <p:nvSpPr>
          <p:cNvPr id="464920" name="Rectangle 24"/>
          <p:cNvSpPr>
            <a:spLocks noChangeArrowheads="1"/>
          </p:cNvSpPr>
          <p:nvPr/>
        </p:nvSpPr>
        <p:spPr bwMode="auto">
          <a:xfrm>
            <a:off x="4556125" y="993775"/>
            <a:ext cx="1714500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sk-SK" sz="1500">
                <a:solidFill>
                  <a:srgbClr val="000000"/>
                </a:solidFill>
              </a:rPr>
              <a:t>deliaca nadrovina</a:t>
            </a:r>
            <a:endParaRPr lang="en-US"/>
          </a:p>
        </p:txBody>
      </p:sp>
      <p:sp>
        <p:nvSpPr>
          <p:cNvPr id="464921" name="Line 25"/>
          <p:cNvSpPr>
            <a:spLocks noChangeShapeType="1"/>
          </p:cNvSpPr>
          <p:nvPr/>
        </p:nvSpPr>
        <p:spPr bwMode="auto">
          <a:xfrm flipH="1" flipV="1">
            <a:off x="4337050" y="971550"/>
            <a:ext cx="601663" cy="5632450"/>
          </a:xfrm>
          <a:prstGeom prst="line">
            <a:avLst/>
          </a:prstGeom>
          <a:noFill/>
          <a:ln w="38100">
            <a:solidFill>
              <a:srgbClr val="0101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64922" name="Rectangle 26"/>
          <p:cNvSpPr>
            <a:spLocks noChangeArrowheads="1"/>
          </p:cNvSpPr>
          <p:nvPr/>
        </p:nvSpPr>
        <p:spPr bwMode="auto">
          <a:xfrm>
            <a:off x="82550" y="184577"/>
            <a:ext cx="33682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sk-SK" sz="1200" dirty="0" smtClean="0"/>
              <a:t>1. vyrátaj hlavnú os </a:t>
            </a:r>
            <a:r>
              <a:rPr lang="sk-SK" sz="1200" i="1" dirty="0" smtClean="0"/>
              <a:t>(</a:t>
            </a:r>
            <a:r>
              <a:rPr lang="sk-SK" sz="1200" i="1" dirty="0" err="1" smtClean="0"/>
              <a:t>principal</a:t>
            </a:r>
            <a:r>
              <a:rPr lang="sk-SK" sz="1200" i="1" dirty="0" smtClean="0"/>
              <a:t> </a:t>
            </a:r>
            <a:r>
              <a:rPr lang="sk-SK" sz="1200" i="1" dirty="0" err="1" smtClean="0"/>
              <a:t>axis</a:t>
            </a:r>
            <a:r>
              <a:rPr lang="sk-SK" sz="1200" i="1" dirty="0" smtClean="0"/>
              <a:t>)</a:t>
            </a:r>
            <a:r>
              <a:rPr lang="sk-SK" sz="1200" dirty="0" smtClean="0"/>
              <a:t>.</a:t>
            </a:r>
          </a:p>
          <a:p>
            <a:r>
              <a:rPr lang="sk-SK" sz="1200" dirty="0" smtClean="0"/>
              <a:t>2. vyber deliaci bod </a:t>
            </a:r>
            <a:r>
              <a:rPr lang="sk-SK" sz="1200" i="1" dirty="0" smtClean="0"/>
              <a:t>P</a:t>
            </a:r>
            <a:r>
              <a:rPr lang="sk-SK" sz="1200" dirty="0" smtClean="0"/>
              <a:t> na hlavnej osi.</a:t>
            </a:r>
          </a:p>
          <a:p>
            <a:r>
              <a:rPr lang="sk-SK" sz="1200" dirty="0" smtClean="0"/>
              <a:t>3. rozdeľ vzhľadom na </a:t>
            </a:r>
            <a:r>
              <a:rPr lang="sk-SK" sz="1200" dirty="0" err="1" smtClean="0"/>
              <a:t>nadrovinu</a:t>
            </a:r>
            <a:r>
              <a:rPr lang="sk-SK" sz="1200" dirty="0" smtClean="0"/>
              <a:t> </a:t>
            </a:r>
            <a:r>
              <a:rPr lang="sk-SK" sz="1200" i="1" dirty="0" smtClean="0"/>
              <a:t>(</a:t>
            </a:r>
            <a:r>
              <a:rPr lang="sk-SK" sz="1200" i="1" dirty="0" err="1" smtClean="0"/>
              <a:t>hyperplane</a:t>
            </a:r>
            <a:r>
              <a:rPr lang="sk-SK" sz="1200" i="1" dirty="0" smtClean="0"/>
              <a:t>)</a:t>
            </a:r>
            <a:r>
              <a:rPr lang="sk-SK" sz="1200" dirty="0" smtClean="0"/>
              <a:t>.</a:t>
            </a:r>
          </a:p>
          <a:p>
            <a:r>
              <a:rPr lang="sk-SK" sz="1200" dirty="0" smtClean="0"/>
              <a:t>4. vyrátaj </a:t>
            </a:r>
            <a:r>
              <a:rPr lang="sk-SK" sz="1200" dirty="0" err="1" smtClean="0"/>
              <a:t>centroidy</a:t>
            </a:r>
            <a:r>
              <a:rPr lang="sk-SK" sz="1200" dirty="0" smtClean="0"/>
              <a:t> 2 nových zhlukov.</a:t>
            </a:r>
            <a:endParaRPr lang="sk-SK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2" grpId="0" animBg="1"/>
      <p:bldP spid="464902" grpId="1" animBg="1"/>
      <p:bldP spid="464903" grpId="0" animBg="1"/>
      <p:bldP spid="464903" grpId="1" animBg="1"/>
      <p:bldP spid="464904" grpId="0" animBg="1"/>
      <p:bldP spid="464905" grpId="0" animBg="1"/>
      <p:bldP spid="464906" grpId="0" animBg="1"/>
      <p:bldP spid="464906" grpId="1" animBg="1"/>
      <p:bldP spid="464907" grpId="0" animBg="1"/>
      <p:bldP spid="464908" grpId="0" animBg="1"/>
      <p:bldP spid="464909" grpId="0" animBg="1"/>
      <p:bldP spid="464910" grpId="0" animBg="1"/>
      <p:bldP spid="464910" grpId="1" animBg="1"/>
      <p:bldP spid="464911" grpId="0" animBg="1"/>
      <p:bldP spid="464911" grpId="1" animBg="1"/>
      <p:bldP spid="464912" grpId="0" animBg="1"/>
      <p:bldP spid="464913" grpId="0" animBg="1"/>
      <p:bldP spid="464914" grpId="0" animBg="1"/>
      <p:bldP spid="464915" grpId="0" animBg="1"/>
      <p:bldP spid="464915" grpId="1" animBg="1"/>
      <p:bldP spid="464916" grpId="0" animBg="1"/>
      <p:bldP spid="464917" grpId="0" animBg="1"/>
      <p:bldP spid="464917" grpId="1" animBg="1"/>
      <p:bldP spid="464918" grpId="0"/>
      <p:bldP spid="464918" grpId="1"/>
      <p:bldP spid="464919" grpId="0"/>
      <p:bldP spid="464919" grpId="1"/>
      <p:bldP spid="464920" grpId="0"/>
      <p:bldP spid="464920" grpId="1"/>
      <p:bldP spid="464921" grpId="0" animBg="1"/>
      <p:bldP spid="464921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Zlučovací prístup</a:t>
            </a:r>
            <a:r>
              <a:rPr lang="en-US"/>
              <a:t> </a:t>
            </a:r>
          </a:p>
        </p:txBody>
      </p:sp>
      <p:sp>
        <p:nvSpPr>
          <p:cNvPr id="465924" name="Rectangle 4"/>
          <p:cNvSpPr>
            <a:spLocks noChangeArrowheads="1"/>
          </p:cNvSpPr>
          <p:nvPr/>
        </p:nvSpPr>
        <p:spPr bwMode="auto">
          <a:xfrm>
            <a:off x="468313" y="1881188"/>
            <a:ext cx="8172450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261938" indent="-261938">
              <a:buFontTx/>
              <a:buChar char="•"/>
              <a:tabLst>
                <a:tab pos="363538" algn="r"/>
              </a:tabLst>
            </a:pPr>
            <a:r>
              <a:rPr lang="sk-SK" dirty="0" smtClean="0"/>
              <a:t>každý bod tvorí samostatný zhluk</a:t>
            </a:r>
          </a:p>
          <a:p>
            <a:pPr marL="261938" indent="-261938">
              <a:buFontTx/>
              <a:buChar char="•"/>
              <a:tabLst>
                <a:tab pos="363538" algn="r"/>
              </a:tabLst>
            </a:pPr>
            <a:endParaRPr lang="sk-SK" dirty="0" smtClean="0"/>
          </a:p>
          <a:p>
            <a:pPr marL="261938" indent="-261938">
              <a:buFontTx/>
              <a:buChar char="•"/>
              <a:tabLst>
                <a:tab pos="363538" algn="r"/>
              </a:tabLst>
            </a:pPr>
            <a:r>
              <a:rPr lang="sk-SK" dirty="0" smtClean="0"/>
              <a:t>zlúč 2 zhluky, ktoré sú si najbližšie vzhľadom na 	danú metriku</a:t>
            </a:r>
          </a:p>
          <a:p>
            <a:pPr marL="261938" indent="-261938">
              <a:buFontTx/>
              <a:buChar char="•"/>
              <a:tabLst>
                <a:tab pos="363538" algn="r"/>
              </a:tabLst>
            </a:pPr>
            <a:endParaRPr lang="sk-SK" dirty="0" smtClean="0"/>
          </a:p>
          <a:p>
            <a:pPr marL="261938" indent="-261938">
              <a:buFontTx/>
              <a:buChar char="•"/>
              <a:tabLst>
                <a:tab pos="363538" algn="r"/>
              </a:tabLst>
            </a:pPr>
            <a:r>
              <a:rPr lang="sk-SK" dirty="0" smtClean="0"/>
              <a:t>opakuj, kým sa dajú zhluky zlučovať</a:t>
            </a:r>
          </a:p>
          <a:p>
            <a:pPr>
              <a:tabLst>
                <a:tab pos="457200" algn="r"/>
                <a:tab pos="3060700" algn="ctr"/>
                <a:tab pos="5759450" algn="r"/>
              </a:tabLst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Vzdialenos</a:t>
            </a:r>
            <a:r>
              <a:rPr lang="sk-SK"/>
              <a:t>ť zhlukov</a:t>
            </a:r>
            <a:endParaRPr lang="en-US"/>
          </a:p>
        </p:txBody>
      </p:sp>
      <p:sp>
        <p:nvSpPr>
          <p:cNvPr id="527364" name="Rectangle 4"/>
          <p:cNvSpPr>
            <a:spLocks noChangeArrowheads="1"/>
          </p:cNvSpPr>
          <p:nvPr/>
        </p:nvSpPr>
        <p:spPr bwMode="auto">
          <a:xfrm>
            <a:off x="431800" y="1520825"/>
            <a:ext cx="8207375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 err="1" smtClean="0"/>
              <a:t>single-link</a:t>
            </a:r>
            <a:r>
              <a:rPr lang="sk-SK" dirty="0" smtClean="0"/>
              <a:t>: Minimálna vzdialenosť medzi prvkami 	A </a:t>
            </a:r>
            <a:r>
              <a:rPr lang="sk-SK" dirty="0" err="1" smtClean="0"/>
              <a:t>a</a:t>
            </a:r>
            <a:r>
              <a:rPr lang="sk-SK" dirty="0" smtClean="0"/>
              <a:t> B</a:t>
            </a:r>
          </a:p>
          <a:p>
            <a:r>
              <a:rPr lang="sk-SK" dirty="0" err="1" smtClean="0"/>
              <a:t>complete-link</a:t>
            </a:r>
            <a:r>
              <a:rPr lang="sk-SK" dirty="0" smtClean="0"/>
              <a:t>: Maximálna vzdialenosť medzi 	prvkami A </a:t>
            </a:r>
            <a:r>
              <a:rPr lang="sk-SK" dirty="0" err="1" smtClean="0"/>
              <a:t>a</a:t>
            </a:r>
            <a:r>
              <a:rPr lang="sk-SK" dirty="0" smtClean="0"/>
              <a:t> B</a:t>
            </a:r>
          </a:p>
          <a:p>
            <a:r>
              <a:rPr lang="sk-SK" dirty="0" err="1" smtClean="0"/>
              <a:t>centroid-link</a:t>
            </a:r>
            <a:r>
              <a:rPr lang="sk-SK" dirty="0" smtClean="0"/>
              <a:t>: Vzdialenosť medzi </a:t>
            </a:r>
            <a:r>
              <a:rPr lang="sk-SK" dirty="0" err="1" smtClean="0"/>
              <a:t>cetroidmi</a:t>
            </a:r>
            <a:endParaRPr lang="sk-SK" dirty="0" smtClean="0"/>
          </a:p>
          <a:p>
            <a:r>
              <a:rPr lang="sk-SK" dirty="0" err="1" smtClean="0"/>
              <a:t>average-link</a:t>
            </a:r>
            <a:r>
              <a:rPr lang="sk-SK" dirty="0" smtClean="0"/>
              <a:t>: Priemerná vzdialenosť medzi </a:t>
            </a:r>
          </a:p>
          <a:p>
            <a:r>
              <a:rPr lang="sk-SK" dirty="0" smtClean="0"/>
              <a:t>         prvkami A </a:t>
            </a:r>
            <a:r>
              <a:rPr lang="sk-SK" dirty="0" err="1" smtClean="0"/>
              <a:t>a</a:t>
            </a:r>
            <a:r>
              <a:rPr lang="sk-SK" dirty="0" smtClean="0"/>
              <a:t> B</a:t>
            </a:r>
            <a:endParaRPr lang="sk-SK" dirty="0"/>
          </a:p>
        </p:txBody>
      </p:sp>
      <p:sp>
        <p:nvSpPr>
          <p:cNvPr id="527365" name="Oval 5"/>
          <p:cNvSpPr>
            <a:spLocks noChangeArrowheads="1"/>
          </p:cNvSpPr>
          <p:nvPr/>
        </p:nvSpPr>
        <p:spPr bwMode="auto">
          <a:xfrm rot="6736060">
            <a:off x="7241381" y="4215607"/>
            <a:ext cx="2016125" cy="123348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7366" name="Oval 6"/>
          <p:cNvSpPr>
            <a:spLocks noChangeArrowheads="1"/>
          </p:cNvSpPr>
          <p:nvPr/>
        </p:nvSpPr>
        <p:spPr bwMode="auto">
          <a:xfrm>
            <a:off x="5364163" y="5337175"/>
            <a:ext cx="2016125" cy="123348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7367" name="Oval 7"/>
          <p:cNvSpPr>
            <a:spLocks noChangeArrowheads="1"/>
          </p:cNvSpPr>
          <p:nvPr/>
        </p:nvSpPr>
        <p:spPr bwMode="auto">
          <a:xfrm>
            <a:off x="5508625" y="5876925"/>
            <a:ext cx="142875" cy="1444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68" name="Oval 8"/>
          <p:cNvSpPr>
            <a:spLocks noChangeArrowheads="1"/>
          </p:cNvSpPr>
          <p:nvPr/>
        </p:nvSpPr>
        <p:spPr bwMode="auto">
          <a:xfrm>
            <a:off x="6227763" y="5373688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69" name="Oval 9"/>
          <p:cNvSpPr>
            <a:spLocks noChangeArrowheads="1"/>
          </p:cNvSpPr>
          <p:nvPr/>
        </p:nvSpPr>
        <p:spPr bwMode="auto">
          <a:xfrm>
            <a:off x="5903913" y="6308725"/>
            <a:ext cx="142875" cy="1444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0" name="Oval 10"/>
          <p:cNvSpPr>
            <a:spLocks noChangeArrowheads="1"/>
          </p:cNvSpPr>
          <p:nvPr/>
        </p:nvSpPr>
        <p:spPr bwMode="auto">
          <a:xfrm>
            <a:off x="6732588" y="6308725"/>
            <a:ext cx="142875" cy="1444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1" name="Oval 11"/>
          <p:cNvSpPr>
            <a:spLocks noChangeArrowheads="1"/>
          </p:cNvSpPr>
          <p:nvPr/>
        </p:nvSpPr>
        <p:spPr bwMode="auto">
          <a:xfrm>
            <a:off x="7019925" y="5697538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2" name="Oval 12"/>
          <p:cNvSpPr>
            <a:spLocks noChangeArrowheads="1"/>
          </p:cNvSpPr>
          <p:nvPr/>
        </p:nvSpPr>
        <p:spPr bwMode="auto">
          <a:xfrm>
            <a:off x="6300788" y="5876925"/>
            <a:ext cx="142875" cy="144463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3" name="Oval 13"/>
          <p:cNvSpPr>
            <a:spLocks noChangeArrowheads="1"/>
          </p:cNvSpPr>
          <p:nvPr/>
        </p:nvSpPr>
        <p:spPr bwMode="auto">
          <a:xfrm>
            <a:off x="8424863" y="4005263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4" name="Oval 14"/>
          <p:cNvSpPr>
            <a:spLocks noChangeArrowheads="1"/>
          </p:cNvSpPr>
          <p:nvPr/>
        </p:nvSpPr>
        <p:spPr bwMode="auto">
          <a:xfrm>
            <a:off x="7848600" y="4437063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5" name="Oval 15"/>
          <p:cNvSpPr>
            <a:spLocks noChangeArrowheads="1"/>
          </p:cNvSpPr>
          <p:nvPr/>
        </p:nvSpPr>
        <p:spPr bwMode="auto">
          <a:xfrm>
            <a:off x="7704138" y="5192713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6" name="Oval 16"/>
          <p:cNvSpPr>
            <a:spLocks noChangeArrowheads="1"/>
          </p:cNvSpPr>
          <p:nvPr/>
        </p:nvSpPr>
        <p:spPr bwMode="auto">
          <a:xfrm>
            <a:off x="8388350" y="5265738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7" name="Oval 17"/>
          <p:cNvSpPr>
            <a:spLocks noChangeArrowheads="1"/>
          </p:cNvSpPr>
          <p:nvPr/>
        </p:nvSpPr>
        <p:spPr bwMode="auto">
          <a:xfrm>
            <a:off x="8675688" y="4545013"/>
            <a:ext cx="142875" cy="1444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8" name="Oval 18"/>
          <p:cNvSpPr>
            <a:spLocks noChangeArrowheads="1"/>
          </p:cNvSpPr>
          <p:nvPr/>
        </p:nvSpPr>
        <p:spPr bwMode="auto">
          <a:xfrm>
            <a:off x="8101013" y="4760913"/>
            <a:ext cx="142875" cy="1444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79" name="Line 19"/>
          <p:cNvSpPr>
            <a:spLocks noChangeShapeType="1"/>
          </p:cNvSpPr>
          <p:nvPr/>
        </p:nvSpPr>
        <p:spPr bwMode="auto">
          <a:xfrm flipH="1">
            <a:off x="6372225" y="4833938"/>
            <a:ext cx="1727200" cy="1116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7380" name="Line 20"/>
          <p:cNvSpPr>
            <a:spLocks noChangeShapeType="1"/>
          </p:cNvSpPr>
          <p:nvPr/>
        </p:nvSpPr>
        <p:spPr bwMode="auto">
          <a:xfrm flipH="1">
            <a:off x="7056438" y="5265738"/>
            <a:ext cx="71913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7381" name="Line 21"/>
          <p:cNvSpPr>
            <a:spLocks noChangeShapeType="1"/>
          </p:cNvSpPr>
          <p:nvPr/>
        </p:nvSpPr>
        <p:spPr bwMode="auto">
          <a:xfrm flipH="1">
            <a:off x="5543550" y="4076700"/>
            <a:ext cx="2916238" cy="1835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79" grpId="0" animBg="1"/>
      <p:bldP spid="527379" grpId="1" animBg="1"/>
      <p:bldP spid="527380" grpId="0" animBg="1"/>
      <p:bldP spid="527380" grpId="1" animBg="1"/>
      <p:bldP spid="527381" grpId="0" animBg="1"/>
      <p:bldP spid="527381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Zlučovanie</a:t>
            </a:r>
            <a:r>
              <a:rPr lang="en-US" sz="4000"/>
              <a:t> </a:t>
            </a:r>
            <a:r>
              <a:rPr lang="sk-SK" sz="4000"/>
              <a:t/>
            </a:r>
            <a:br>
              <a:rPr lang="sk-SK" sz="4000"/>
            </a:br>
            <a:r>
              <a:rPr lang="en-US" sz="4000" b="1"/>
              <a:t>Pairwise</a:t>
            </a:r>
            <a:r>
              <a:rPr lang="en-US" sz="4000"/>
              <a:t> </a:t>
            </a:r>
            <a:r>
              <a:rPr lang="en-US" sz="4000" b="1"/>
              <a:t>Nearest</a:t>
            </a:r>
            <a:r>
              <a:rPr lang="en-US" sz="4000"/>
              <a:t> </a:t>
            </a:r>
            <a:r>
              <a:rPr lang="en-US" sz="4000" b="1"/>
              <a:t>Neighbor</a:t>
            </a:r>
            <a:r>
              <a:rPr lang="en-US" sz="4000"/>
              <a:t> </a:t>
            </a:r>
            <a:r>
              <a:rPr lang="sk-SK" sz="4000"/>
              <a:t/>
            </a:r>
            <a:br>
              <a:rPr lang="sk-SK" sz="4000"/>
            </a:br>
            <a:r>
              <a:rPr lang="en-US" sz="4000"/>
              <a:t>(PNN alg.)</a:t>
            </a:r>
          </a:p>
        </p:txBody>
      </p:sp>
      <p:sp>
        <p:nvSpPr>
          <p:cNvPr id="467974" name="Rectangle 6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67973" name="Object 5"/>
          <p:cNvGraphicFramePr>
            <a:graphicFrameLocks noChangeAspect="1"/>
          </p:cNvGraphicFramePr>
          <p:nvPr/>
        </p:nvGraphicFramePr>
        <p:xfrm>
          <a:off x="503238" y="1989138"/>
          <a:ext cx="8243887" cy="457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997" r:id="rId3" imgW="6592824" imgH="3656076" progId="SmartDraw.2">
                  <p:embed/>
                </p:oleObj>
              </mc:Choice>
              <mc:Fallback>
                <p:oleObj r:id="rId3" imgW="6592824" imgH="3656076" progId="SmartDraw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1989138"/>
                        <a:ext cx="8243887" cy="457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Iteratívne zmršťovanie </a:t>
            </a:r>
            <a:r>
              <a:rPr lang="sk-SK" sz="4000" dirty="0" smtClean="0"/>
              <a:t>(</a:t>
            </a:r>
            <a:r>
              <a:rPr lang="sk-SK" sz="4000" dirty="0"/>
              <a:t>shrinking)</a:t>
            </a:r>
            <a:endParaRPr lang="en-US" sz="4000" dirty="0"/>
          </a:p>
        </p:txBody>
      </p:sp>
      <p:sp>
        <p:nvSpPr>
          <p:cNvPr id="521219" name="Rectangle 3"/>
          <p:cNvSpPr>
            <a:spLocks noChangeArrowheads="1"/>
          </p:cNvSpPr>
          <p:nvPr/>
        </p:nvSpPr>
        <p:spPr bwMode="auto">
          <a:xfrm>
            <a:off x="611188" y="2312988"/>
            <a:ext cx="8137525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49263" indent="-274638">
              <a:buFontTx/>
              <a:buChar char="•"/>
              <a:tabLst>
                <a:tab pos="457200" algn="r"/>
                <a:tab pos="3060700" algn="ctr"/>
                <a:tab pos="5759450" algn="r"/>
              </a:tabLst>
            </a:pPr>
            <a:r>
              <a:rPr lang="sk-SK" dirty="0" smtClean="0"/>
              <a:t>každý bod tvorí samostatný zhluk</a:t>
            </a:r>
          </a:p>
          <a:p>
            <a:pPr marL="449263" indent="-274638">
              <a:buFontTx/>
              <a:buChar char="•"/>
              <a:tabLst>
                <a:tab pos="457200" algn="r"/>
                <a:tab pos="3060700" algn="ctr"/>
                <a:tab pos="5759450" algn="r"/>
              </a:tabLst>
            </a:pPr>
            <a:r>
              <a:rPr lang="sk-SK" dirty="0" smtClean="0"/>
              <a:t>vyber zhluk na odstránenie</a:t>
            </a:r>
          </a:p>
          <a:p>
            <a:pPr marL="449263" indent="-274638">
              <a:buFontTx/>
              <a:buChar char="•"/>
              <a:tabLst>
                <a:tab pos="457200" algn="r"/>
                <a:tab pos="3060700" algn="ctr"/>
                <a:tab pos="5759450" algn="r"/>
              </a:tabLst>
            </a:pPr>
            <a:r>
              <a:rPr lang="sk-SK" dirty="0" smtClean="0"/>
              <a:t>rozdeľ body z vybraného zhluku a medzi okolité zhluky</a:t>
            </a:r>
          </a:p>
          <a:p>
            <a:pPr marL="449263" indent="-274638">
              <a:buFontTx/>
              <a:buChar char="•"/>
              <a:tabLst>
                <a:tab pos="457200" algn="r"/>
                <a:tab pos="3060700" algn="ctr"/>
                <a:tab pos="5759450" algn="r"/>
              </a:tabLst>
            </a:pPr>
            <a:r>
              <a:rPr lang="sk-SK" dirty="0" smtClean="0"/>
              <a:t>opakuj, kým nie je daný počet zhlukov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Shrinking</a:t>
            </a:r>
            <a:endParaRPr lang="en-US"/>
          </a:p>
        </p:txBody>
      </p:sp>
      <p:sp>
        <p:nvSpPr>
          <p:cNvPr id="522243" name="Rectangle 3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22244" name="Object 4"/>
          <p:cNvGraphicFramePr>
            <a:graphicFrameLocks noChangeAspect="1"/>
          </p:cNvGraphicFramePr>
          <p:nvPr/>
        </p:nvGraphicFramePr>
        <p:xfrm>
          <a:off x="431800" y="1484313"/>
          <a:ext cx="8280400" cy="459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7" r:id="rId3" imgW="6592824" imgH="3656076" progId="SmartDraw.2">
                  <p:embed/>
                </p:oleObj>
              </mc:Choice>
              <mc:Fallback>
                <p:oleObj r:id="rId3" imgW="6592824" imgH="3656076" progId="SmartDraw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1484313"/>
                        <a:ext cx="8280400" cy="459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Rozdiel</a:t>
            </a:r>
            <a:endParaRPr lang="en-US"/>
          </a:p>
        </p:txBody>
      </p:sp>
      <p:graphicFrame>
        <p:nvGraphicFramePr>
          <p:cNvPr id="523267" name="Object 3"/>
          <p:cNvGraphicFramePr>
            <a:graphicFrameLocks noChangeAspect="1"/>
          </p:cNvGraphicFramePr>
          <p:nvPr/>
        </p:nvGraphicFramePr>
        <p:xfrm>
          <a:off x="1800225" y="2781300"/>
          <a:ext cx="5832475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90" r:id="rId3" imgW="5184648" imgH="1618488" progId="SmartDraw.2">
                  <p:embed/>
                </p:oleObj>
              </mc:Choice>
              <mc:Fallback>
                <p:oleObj r:id="rId3" imgW="5184648" imgH="1618488" progId="SmartDraw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2781300"/>
                        <a:ext cx="5832475" cy="189230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Max – min algoritmus</a:t>
            </a:r>
            <a:endParaRPr lang="en-US"/>
          </a:p>
        </p:txBody>
      </p:sp>
      <p:pic>
        <p:nvPicPr>
          <p:cNvPr id="5683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221163"/>
            <a:ext cx="4824413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8326" name="Text Box 6"/>
          <p:cNvSpPr txBox="1">
            <a:spLocks noChangeArrowheads="1"/>
          </p:cNvSpPr>
          <p:nvPr/>
        </p:nvSpPr>
        <p:spPr bwMode="auto">
          <a:xfrm>
            <a:off x="503238" y="1700213"/>
            <a:ext cx="795655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4292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dirty="0" smtClean="0"/>
              <a:t>Vyber farbu c</a:t>
            </a:r>
            <a:r>
              <a:rPr lang="sk-SK" baseline="-25000" dirty="0" smtClean="0"/>
              <a:t>1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dirty="0" smtClean="0"/>
              <a:t>Ďalší reprezentant farba </a:t>
            </a:r>
            <a:r>
              <a:rPr lang="sk-SK" dirty="0" err="1" smtClean="0"/>
              <a:t>c</a:t>
            </a:r>
            <a:r>
              <a:rPr lang="sk-SK" baseline="-25000" dirty="0" err="1" smtClean="0"/>
              <a:t>k</a:t>
            </a:r>
            <a:r>
              <a:rPr lang="sk-SK" dirty="0" smtClean="0"/>
              <a:t> je ešte nevybratá farba ktorej minimálna vzdialenosť od akejkoľvek reprezentanta je maximálna  </a:t>
            </a:r>
            <a:endParaRPr lang="sk-SK" dirty="0"/>
          </a:p>
        </p:txBody>
      </p:sp>
      <p:sp>
        <p:nvSpPr>
          <p:cNvPr id="568327" name="Text Box 7"/>
          <p:cNvSpPr txBox="1">
            <a:spLocks noChangeArrowheads="1"/>
          </p:cNvSpPr>
          <p:nvPr/>
        </p:nvSpPr>
        <p:spPr bwMode="auto">
          <a:xfrm>
            <a:off x="323850" y="5013325"/>
            <a:ext cx="8496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9750" indent="-3635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91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dirty="0" smtClean="0"/>
              <a:t>Opakuj až vyberiem K </a:t>
            </a:r>
            <a:r>
              <a:rPr lang="sk-SK" dirty="0" err="1" smtClean="0"/>
              <a:t>reprezentatívných</a:t>
            </a:r>
            <a:r>
              <a:rPr lang="sk-SK" dirty="0" smtClean="0"/>
              <a:t> farieb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Max – min algoritmus</a:t>
            </a:r>
            <a:endParaRPr lang="en-US"/>
          </a:p>
        </p:txBody>
      </p:sp>
      <p:sp>
        <p:nvSpPr>
          <p:cNvPr id="569348" name="Oval 4"/>
          <p:cNvSpPr>
            <a:spLocks noChangeArrowheads="1"/>
          </p:cNvSpPr>
          <p:nvPr/>
        </p:nvSpPr>
        <p:spPr bwMode="auto">
          <a:xfrm>
            <a:off x="4033838" y="31877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49" name="Oval 5"/>
          <p:cNvSpPr>
            <a:spLocks noChangeArrowheads="1"/>
          </p:cNvSpPr>
          <p:nvPr/>
        </p:nvSpPr>
        <p:spPr bwMode="auto">
          <a:xfrm>
            <a:off x="4110038" y="36449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0" name="Oval 6"/>
          <p:cNvSpPr>
            <a:spLocks noChangeArrowheads="1"/>
          </p:cNvSpPr>
          <p:nvPr/>
        </p:nvSpPr>
        <p:spPr bwMode="auto">
          <a:xfrm>
            <a:off x="4338638" y="34925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1" name="Oval 7"/>
          <p:cNvSpPr>
            <a:spLocks noChangeArrowheads="1"/>
          </p:cNvSpPr>
          <p:nvPr/>
        </p:nvSpPr>
        <p:spPr bwMode="auto">
          <a:xfrm>
            <a:off x="4567238" y="30353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2" name="Oval 8"/>
          <p:cNvSpPr>
            <a:spLocks noChangeArrowheads="1"/>
          </p:cNvSpPr>
          <p:nvPr/>
        </p:nvSpPr>
        <p:spPr bwMode="auto">
          <a:xfrm>
            <a:off x="4872038" y="34163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3" name="Oval 9"/>
          <p:cNvSpPr>
            <a:spLocks noChangeArrowheads="1"/>
          </p:cNvSpPr>
          <p:nvPr/>
        </p:nvSpPr>
        <p:spPr bwMode="auto">
          <a:xfrm>
            <a:off x="4643438" y="36449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4" name="Oval 10"/>
          <p:cNvSpPr>
            <a:spLocks noChangeArrowheads="1"/>
          </p:cNvSpPr>
          <p:nvPr/>
        </p:nvSpPr>
        <p:spPr bwMode="auto">
          <a:xfrm>
            <a:off x="4141788" y="4187825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5" name="Oval 11"/>
          <p:cNvSpPr>
            <a:spLocks noChangeArrowheads="1"/>
          </p:cNvSpPr>
          <p:nvPr/>
        </p:nvSpPr>
        <p:spPr bwMode="auto">
          <a:xfrm>
            <a:off x="4795838" y="41021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6" name="Oval 12"/>
          <p:cNvSpPr>
            <a:spLocks noChangeArrowheads="1"/>
          </p:cNvSpPr>
          <p:nvPr/>
        </p:nvSpPr>
        <p:spPr bwMode="auto">
          <a:xfrm>
            <a:off x="5176838" y="3644900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7" name="Oval 13"/>
          <p:cNvSpPr>
            <a:spLocks noChangeArrowheads="1"/>
          </p:cNvSpPr>
          <p:nvPr/>
        </p:nvSpPr>
        <p:spPr bwMode="auto">
          <a:xfrm>
            <a:off x="2754313" y="37068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8" name="Oval 14"/>
          <p:cNvSpPr>
            <a:spLocks noChangeArrowheads="1"/>
          </p:cNvSpPr>
          <p:nvPr/>
        </p:nvSpPr>
        <p:spPr bwMode="auto">
          <a:xfrm>
            <a:off x="3211513" y="40878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59" name="Oval 15"/>
          <p:cNvSpPr>
            <a:spLocks noChangeArrowheads="1"/>
          </p:cNvSpPr>
          <p:nvPr/>
        </p:nvSpPr>
        <p:spPr bwMode="auto">
          <a:xfrm>
            <a:off x="3059113" y="45450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60" name="Oval 16"/>
          <p:cNvSpPr>
            <a:spLocks noChangeArrowheads="1"/>
          </p:cNvSpPr>
          <p:nvPr/>
        </p:nvSpPr>
        <p:spPr bwMode="auto">
          <a:xfrm>
            <a:off x="2906713" y="41640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61" name="Oval 17"/>
          <p:cNvSpPr>
            <a:spLocks noChangeArrowheads="1"/>
          </p:cNvSpPr>
          <p:nvPr/>
        </p:nvSpPr>
        <p:spPr bwMode="auto">
          <a:xfrm>
            <a:off x="2144713" y="38592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62" name="Oval 18"/>
          <p:cNvSpPr>
            <a:spLocks noChangeArrowheads="1"/>
          </p:cNvSpPr>
          <p:nvPr/>
        </p:nvSpPr>
        <p:spPr bwMode="auto">
          <a:xfrm>
            <a:off x="2220913" y="43926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63" name="Oval 19"/>
          <p:cNvSpPr>
            <a:spLocks noChangeArrowheads="1"/>
          </p:cNvSpPr>
          <p:nvPr/>
        </p:nvSpPr>
        <p:spPr bwMode="auto">
          <a:xfrm>
            <a:off x="2678113" y="4392613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69364" name="Oval 20"/>
          <p:cNvSpPr>
            <a:spLocks noChangeArrowheads="1"/>
          </p:cNvSpPr>
          <p:nvPr/>
        </p:nvSpPr>
        <p:spPr bwMode="auto">
          <a:xfrm>
            <a:off x="2906713" y="50784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65" name="Oval 21"/>
          <p:cNvSpPr>
            <a:spLocks noChangeArrowheads="1"/>
          </p:cNvSpPr>
          <p:nvPr/>
        </p:nvSpPr>
        <p:spPr bwMode="auto">
          <a:xfrm>
            <a:off x="2220913" y="5002213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66" name="Oval 22"/>
          <p:cNvSpPr>
            <a:spLocks noChangeArrowheads="1"/>
          </p:cNvSpPr>
          <p:nvPr/>
        </p:nvSpPr>
        <p:spPr bwMode="auto">
          <a:xfrm>
            <a:off x="3311525" y="49418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3" name="Oval 29"/>
          <p:cNvSpPr>
            <a:spLocks noChangeArrowheads="1"/>
          </p:cNvSpPr>
          <p:nvPr/>
        </p:nvSpPr>
        <p:spPr bwMode="auto">
          <a:xfrm>
            <a:off x="6289675" y="35956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4" name="Oval 30"/>
          <p:cNvSpPr>
            <a:spLocks noChangeArrowheads="1"/>
          </p:cNvSpPr>
          <p:nvPr/>
        </p:nvSpPr>
        <p:spPr bwMode="auto">
          <a:xfrm>
            <a:off x="6365875" y="40528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5" name="Oval 31"/>
          <p:cNvSpPr>
            <a:spLocks noChangeArrowheads="1"/>
          </p:cNvSpPr>
          <p:nvPr/>
        </p:nvSpPr>
        <p:spPr bwMode="auto">
          <a:xfrm>
            <a:off x="6594475" y="39004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6" name="Oval 32"/>
          <p:cNvSpPr>
            <a:spLocks noChangeArrowheads="1"/>
          </p:cNvSpPr>
          <p:nvPr/>
        </p:nvSpPr>
        <p:spPr bwMode="auto">
          <a:xfrm>
            <a:off x="6823075" y="34432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7" name="Oval 33"/>
          <p:cNvSpPr>
            <a:spLocks noChangeArrowheads="1"/>
          </p:cNvSpPr>
          <p:nvPr/>
        </p:nvSpPr>
        <p:spPr bwMode="auto">
          <a:xfrm>
            <a:off x="7127875" y="38242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8" name="Oval 34"/>
          <p:cNvSpPr>
            <a:spLocks noChangeArrowheads="1"/>
          </p:cNvSpPr>
          <p:nvPr/>
        </p:nvSpPr>
        <p:spPr bwMode="auto">
          <a:xfrm>
            <a:off x="7416800" y="4113213"/>
            <a:ext cx="76200" cy="762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79" name="Oval 35"/>
          <p:cNvSpPr>
            <a:spLocks noChangeArrowheads="1"/>
          </p:cNvSpPr>
          <p:nvPr/>
        </p:nvSpPr>
        <p:spPr bwMode="auto">
          <a:xfrm>
            <a:off x="6518275" y="45862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80" name="Oval 36"/>
          <p:cNvSpPr>
            <a:spLocks noChangeArrowheads="1"/>
          </p:cNvSpPr>
          <p:nvPr/>
        </p:nvSpPr>
        <p:spPr bwMode="auto">
          <a:xfrm>
            <a:off x="7051675" y="4510088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81" name="Oval 37"/>
          <p:cNvSpPr>
            <a:spLocks noChangeArrowheads="1"/>
          </p:cNvSpPr>
          <p:nvPr/>
        </p:nvSpPr>
        <p:spPr bwMode="auto">
          <a:xfrm>
            <a:off x="6948488" y="4149725"/>
            <a:ext cx="76200" cy="762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382" name="Text Box 38"/>
          <p:cNvSpPr txBox="1">
            <a:spLocks noChangeArrowheads="1"/>
          </p:cNvSpPr>
          <p:nvPr/>
        </p:nvSpPr>
        <p:spPr bwMode="auto">
          <a:xfrm>
            <a:off x="2541588" y="4468813"/>
            <a:ext cx="43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200" b="1">
                <a:solidFill>
                  <a:srgbClr val="FF0000"/>
                </a:solidFill>
              </a:rPr>
              <a:t>c</a:t>
            </a:r>
            <a:r>
              <a:rPr lang="sk-SK" sz="1200" b="1" baseline="-25000">
                <a:solidFill>
                  <a:srgbClr val="FF0000"/>
                </a:solidFill>
              </a:rPr>
              <a:t>1</a:t>
            </a:r>
            <a:endParaRPr lang="en-US" sz="1200" b="1" baseline="-25000">
              <a:solidFill>
                <a:srgbClr val="FF0000"/>
              </a:solidFill>
            </a:endParaRPr>
          </a:p>
        </p:txBody>
      </p:sp>
      <p:sp>
        <p:nvSpPr>
          <p:cNvPr id="569384" name="Text Box 40"/>
          <p:cNvSpPr txBox="1">
            <a:spLocks noChangeArrowheads="1"/>
          </p:cNvSpPr>
          <p:nvPr/>
        </p:nvSpPr>
        <p:spPr bwMode="auto">
          <a:xfrm>
            <a:off x="7343775" y="4292600"/>
            <a:ext cx="43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200" b="1">
                <a:solidFill>
                  <a:srgbClr val="FF0000"/>
                </a:solidFill>
              </a:rPr>
              <a:t>c</a:t>
            </a:r>
            <a:r>
              <a:rPr lang="sk-SK" sz="1200" b="1" baseline="-25000">
                <a:solidFill>
                  <a:srgbClr val="FF0000"/>
                </a:solidFill>
              </a:rPr>
              <a:t>2</a:t>
            </a:r>
            <a:endParaRPr lang="en-US" sz="1200" b="1" baseline="-25000">
              <a:solidFill>
                <a:srgbClr val="FF0000"/>
              </a:solidFill>
            </a:endParaRPr>
          </a:p>
        </p:txBody>
      </p:sp>
      <p:sp>
        <p:nvSpPr>
          <p:cNvPr id="569391" name="Line 47"/>
          <p:cNvSpPr>
            <a:spLocks noChangeShapeType="1"/>
          </p:cNvSpPr>
          <p:nvPr/>
        </p:nvSpPr>
        <p:spPr bwMode="auto">
          <a:xfrm flipH="1" flipV="1">
            <a:off x="2735263" y="4437063"/>
            <a:ext cx="360362" cy="144462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2" name="Line 48"/>
          <p:cNvSpPr>
            <a:spLocks noChangeShapeType="1"/>
          </p:cNvSpPr>
          <p:nvPr/>
        </p:nvSpPr>
        <p:spPr bwMode="auto">
          <a:xfrm flipV="1">
            <a:off x="3095625" y="4149725"/>
            <a:ext cx="4356100" cy="431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3" name="Line 49"/>
          <p:cNvSpPr>
            <a:spLocks noChangeShapeType="1"/>
          </p:cNvSpPr>
          <p:nvPr/>
        </p:nvSpPr>
        <p:spPr bwMode="auto">
          <a:xfrm flipH="1">
            <a:off x="2700338" y="3213100"/>
            <a:ext cx="1366837" cy="11874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4" name="Line 50"/>
          <p:cNvSpPr>
            <a:spLocks noChangeShapeType="1"/>
          </p:cNvSpPr>
          <p:nvPr/>
        </p:nvSpPr>
        <p:spPr bwMode="auto">
          <a:xfrm>
            <a:off x="4067175" y="3213100"/>
            <a:ext cx="3384550" cy="9366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5" name="Line 51"/>
          <p:cNvSpPr>
            <a:spLocks noChangeShapeType="1"/>
          </p:cNvSpPr>
          <p:nvPr/>
        </p:nvSpPr>
        <p:spPr bwMode="auto">
          <a:xfrm flipH="1">
            <a:off x="2735263" y="3068638"/>
            <a:ext cx="1873250" cy="1331912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6" name="Line 52"/>
          <p:cNvSpPr>
            <a:spLocks noChangeShapeType="1"/>
          </p:cNvSpPr>
          <p:nvPr/>
        </p:nvSpPr>
        <p:spPr bwMode="auto">
          <a:xfrm>
            <a:off x="4608513" y="3068638"/>
            <a:ext cx="2843212" cy="1081087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7" name="Line 53"/>
          <p:cNvSpPr>
            <a:spLocks noChangeShapeType="1"/>
          </p:cNvSpPr>
          <p:nvPr/>
        </p:nvSpPr>
        <p:spPr bwMode="auto">
          <a:xfrm flipH="1">
            <a:off x="6588125" y="4184650"/>
            <a:ext cx="863600" cy="431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8" name="Line 54"/>
          <p:cNvSpPr>
            <a:spLocks noChangeShapeType="1"/>
          </p:cNvSpPr>
          <p:nvPr/>
        </p:nvSpPr>
        <p:spPr bwMode="auto">
          <a:xfrm flipH="1" flipV="1">
            <a:off x="2700338" y="4400550"/>
            <a:ext cx="3887787" cy="2159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9399" name="Text Box 55"/>
          <p:cNvSpPr txBox="1">
            <a:spLocks noChangeArrowheads="1"/>
          </p:cNvSpPr>
          <p:nvPr/>
        </p:nvSpPr>
        <p:spPr bwMode="auto">
          <a:xfrm>
            <a:off x="4535488" y="2708275"/>
            <a:ext cx="43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200" b="1">
                <a:solidFill>
                  <a:srgbClr val="FF0000"/>
                </a:solidFill>
              </a:rPr>
              <a:t>c</a:t>
            </a:r>
            <a:r>
              <a:rPr lang="sk-SK" sz="1200" b="1" baseline="-25000">
                <a:solidFill>
                  <a:srgbClr val="FF0000"/>
                </a:solidFill>
              </a:rPr>
              <a:t>3</a:t>
            </a:r>
            <a:endParaRPr lang="en-US" sz="1200" b="1" baseline="-25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5693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5693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5693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5693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5693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5693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5693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indefinite"/>
                                        <p:tgtEl>
                                          <p:spTgt spid="5693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5693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5693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91" grpId="0" animBg="1"/>
      <p:bldP spid="569392" grpId="0" animBg="1"/>
      <p:bldP spid="569392" grpId="1" animBg="1"/>
      <p:bldP spid="569393" grpId="0" animBg="1"/>
      <p:bldP spid="569394" grpId="0" animBg="1"/>
      <p:bldP spid="569394" grpId="1" animBg="1"/>
      <p:bldP spid="569395" grpId="0" animBg="1"/>
      <p:bldP spid="569396" grpId="0" animBg="1"/>
      <p:bldP spid="569396" grpId="1" animBg="1"/>
      <p:bldP spid="569397" grpId="0" animBg="1"/>
      <p:bldP spid="569398" grpId="0" animBg="1"/>
      <p:bldP spid="569398" grpId="1" animBg="1"/>
      <p:bldP spid="56939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Kombinovaný prístup</a:t>
            </a:r>
            <a:endParaRPr lang="en-US"/>
          </a:p>
        </p:txBody>
      </p:sp>
      <p:sp>
        <p:nvSpPr>
          <p:cNvPr id="537603" name="Rectangle 3"/>
          <p:cNvSpPr>
            <a:spLocks noChangeArrowheads="1"/>
          </p:cNvSpPr>
          <p:nvPr/>
        </p:nvSpPr>
        <p:spPr bwMode="auto">
          <a:xfrm>
            <a:off x="1979613" y="1341438"/>
            <a:ext cx="5178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sk-SK"/>
              <a:t>Rozdeľ a zlúč (Split and merge)</a:t>
            </a:r>
          </a:p>
        </p:txBody>
      </p:sp>
      <p:sp>
        <p:nvSpPr>
          <p:cNvPr id="537604" name="Rectangle 4"/>
          <p:cNvSpPr>
            <a:spLocks noChangeArrowheads="1"/>
          </p:cNvSpPr>
          <p:nvPr/>
        </p:nvSpPr>
        <p:spPr bwMode="auto">
          <a:xfrm>
            <a:off x="323850" y="2694215"/>
            <a:ext cx="882015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sz="2400" dirty="0" smtClean="0"/>
              <a:t>Vygeneruj začiatočné rozdelenie hocijakým algoritmom</a:t>
            </a:r>
          </a:p>
          <a:p>
            <a:r>
              <a:rPr lang="sk-SK" sz="2400" b="1" dirty="0" err="1" smtClean="0"/>
              <a:t>Repeat</a:t>
            </a:r>
            <a:endParaRPr lang="sk-SK" sz="2400" dirty="0" smtClean="0"/>
          </a:p>
          <a:p>
            <a:pPr lvl="1"/>
            <a:r>
              <a:rPr lang="sk-SK" sz="2400" dirty="0" smtClean="0"/>
              <a:t>Vyber zhluk na rozdelenie</a:t>
            </a:r>
          </a:p>
          <a:p>
            <a:pPr lvl="1"/>
            <a:r>
              <a:rPr lang="sk-SK" sz="2400" dirty="0" smtClean="0"/>
              <a:t>Rozdeľ</a:t>
            </a:r>
          </a:p>
          <a:p>
            <a:pPr lvl="1"/>
            <a:r>
              <a:rPr lang="sk-SK" sz="2400" dirty="0" smtClean="0"/>
              <a:t>Vyber 2 zhluky na zlúčenie</a:t>
            </a:r>
          </a:p>
          <a:p>
            <a:pPr lvl="1"/>
            <a:r>
              <a:rPr lang="sk-SK" sz="2400" dirty="0" smtClean="0"/>
              <a:t>Zlúč</a:t>
            </a:r>
            <a:endParaRPr lang="sk-SK" sz="2400" b="1" dirty="0" smtClean="0"/>
          </a:p>
          <a:p>
            <a:r>
              <a:rPr lang="sk-SK" sz="2400" b="1" dirty="0" err="1" smtClean="0"/>
              <a:t>Until</a:t>
            </a:r>
            <a:r>
              <a:rPr lang="sk-SK" sz="2400" dirty="0" smtClean="0"/>
              <a:t>  žiadne možné zlepšenie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82650"/>
          </a:xfrm>
        </p:spPr>
        <p:txBody>
          <a:bodyPr/>
          <a:lstStyle/>
          <a:p>
            <a:r>
              <a:rPr lang="sk-SK"/>
              <a:t>Algoritmus Octree</a:t>
            </a:r>
            <a:endParaRPr lang="en-US"/>
          </a:p>
        </p:txBody>
      </p:sp>
      <p:sp>
        <p:nvSpPr>
          <p:cNvPr id="488451" name="Rectangle 3"/>
          <p:cNvSpPr>
            <a:spLocks noChangeArrowheads="1"/>
          </p:cNvSpPr>
          <p:nvPr/>
        </p:nvSpPr>
        <p:spPr bwMode="auto">
          <a:xfrm>
            <a:off x="358775" y="1268413"/>
            <a:ext cx="83407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Idea – vytvoriť stromovú štruktúru obsahujúcu maximálne K farieb </a:t>
            </a:r>
            <a:endParaRPr lang="sk-SK" dirty="0"/>
          </a:p>
        </p:txBody>
      </p:sp>
      <p:sp>
        <p:nvSpPr>
          <p:cNvPr id="488452" name="Rectangle 4"/>
          <p:cNvSpPr>
            <a:spLocks noChangeArrowheads="1"/>
          </p:cNvSpPr>
          <p:nvPr/>
        </p:nvSpPr>
        <p:spPr bwMode="auto">
          <a:xfrm>
            <a:off x="323850" y="2205038"/>
            <a:ext cx="835501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/>
              <a:t>Vnútorné uzly stromu obsahujú maximálne 8 nasledovníkov</a:t>
            </a:r>
          </a:p>
          <a:p>
            <a:r>
              <a:rPr lang="sk-SK" dirty="0"/>
              <a:t>Listy obsahujú informácie o farbách, index farby a doterajšiu početnosť danej farby</a:t>
            </a:r>
          </a:p>
        </p:txBody>
      </p:sp>
      <p:pic>
        <p:nvPicPr>
          <p:cNvPr id="488464" name="Picture 16" descr="800px-Octre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184650"/>
            <a:ext cx="4243387" cy="243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Algoritmus Octree</a:t>
            </a:r>
            <a:endParaRPr lang="en-US"/>
          </a:p>
        </p:txBody>
      </p:sp>
      <p:sp>
        <p:nvSpPr>
          <p:cNvPr id="489475" name="Rectangle 3"/>
          <p:cNvSpPr>
            <a:spLocks noChangeArrowheads="1"/>
          </p:cNvSpPr>
          <p:nvPr/>
        </p:nvSpPr>
        <p:spPr bwMode="auto">
          <a:xfrm>
            <a:off x="431800" y="1700213"/>
            <a:ext cx="6738938" cy="478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/>
              <a:t>Binárne vyjadrenie farieb v RGB – pre každú zložku 8 bitov</a:t>
            </a:r>
          </a:p>
          <a:p>
            <a:r>
              <a:rPr lang="sk-SK" dirty="0"/>
              <a:t> </a:t>
            </a:r>
          </a:p>
          <a:p>
            <a:r>
              <a:rPr lang="sk-SK" dirty="0"/>
              <a:t>Sme v koreni stromu</a:t>
            </a:r>
          </a:p>
          <a:p>
            <a:r>
              <a:rPr lang="sk-SK" dirty="0"/>
              <a:t>Vezmeme najvýznamnejší bit z každej zložky</a:t>
            </a:r>
          </a:p>
          <a:p>
            <a:r>
              <a:rPr lang="sk-SK" dirty="0"/>
              <a:t>Zložíme ich – dostaneme číslo 0-7, čiže index nasledovníka (ak neexistuje, vytvoríme ho)</a:t>
            </a:r>
          </a:p>
          <a:p>
            <a:r>
              <a:rPr lang="sk-SK" dirty="0"/>
              <a:t>Pokračujeme na nasledovnej úrovni s ďalšími bitmi z RGB</a:t>
            </a:r>
          </a:p>
        </p:txBody>
      </p:sp>
      <p:sp>
        <p:nvSpPr>
          <p:cNvPr id="489476" name="Text Box 4"/>
          <p:cNvSpPr txBox="1">
            <a:spLocks noChangeArrowheads="1"/>
          </p:cNvSpPr>
          <p:nvPr/>
        </p:nvSpPr>
        <p:spPr bwMode="auto">
          <a:xfrm>
            <a:off x="6965950" y="1789113"/>
            <a:ext cx="17716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10011101</a:t>
            </a:r>
          </a:p>
          <a:p>
            <a:r>
              <a:rPr lang="sk-SK"/>
              <a:t>01101100</a:t>
            </a:r>
          </a:p>
          <a:p>
            <a:r>
              <a:rPr lang="sk-SK"/>
              <a:t>11010100</a:t>
            </a:r>
            <a:endParaRPr lang="en-US"/>
          </a:p>
        </p:txBody>
      </p:sp>
      <p:sp>
        <p:nvSpPr>
          <p:cNvPr id="489477" name="Text Box 5"/>
          <p:cNvSpPr txBox="1">
            <a:spLocks noChangeArrowheads="1"/>
          </p:cNvSpPr>
          <p:nvPr/>
        </p:nvSpPr>
        <p:spPr bwMode="auto">
          <a:xfrm>
            <a:off x="7235825" y="3608388"/>
            <a:ext cx="1517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101</a:t>
            </a:r>
            <a:r>
              <a:rPr lang="sk-SK" baseline="-25000"/>
              <a:t>2</a:t>
            </a:r>
            <a:r>
              <a:rPr lang="sk-SK"/>
              <a:t> = 5</a:t>
            </a:r>
            <a:endParaRPr lang="en-US"/>
          </a:p>
        </p:txBody>
      </p:sp>
      <p:sp>
        <p:nvSpPr>
          <p:cNvPr id="489478" name="Line 6"/>
          <p:cNvSpPr>
            <a:spLocks noChangeShapeType="1"/>
          </p:cNvSpPr>
          <p:nvPr/>
        </p:nvSpPr>
        <p:spPr bwMode="auto">
          <a:xfrm flipH="1">
            <a:off x="7027863" y="4616450"/>
            <a:ext cx="831850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89479" name="Line 7"/>
          <p:cNvSpPr>
            <a:spLocks noChangeShapeType="1"/>
          </p:cNvSpPr>
          <p:nvPr/>
        </p:nvSpPr>
        <p:spPr bwMode="auto">
          <a:xfrm flipV="1">
            <a:off x="7504113" y="4616450"/>
            <a:ext cx="355600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89480" name="Line 8"/>
          <p:cNvSpPr>
            <a:spLocks noChangeShapeType="1"/>
          </p:cNvSpPr>
          <p:nvPr/>
        </p:nvSpPr>
        <p:spPr bwMode="auto">
          <a:xfrm flipH="1" flipV="1">
            <a:off x="7859713" y="4616450"/>
            <a:ext cx="831850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89481" name="Line 9"/>
          <p:cNvSpPr>
            <a:spLocks noChangeShapeType="1"/>
          </p:cNvSpPr>
          <p:nvPr/>
        </p:nvSpPr>
        <p:spPr bwMode="auto">
          <a:xfrm flipV="1">
            <a:off x="7740650" y="4616450"/>
            <a:ext cx="119063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9482" name="Line 10"/>
          <p:cNvSpPr>
            <a:spLocks noChangeShapeType="1"/>
          </p:cNvSpPr>
          <p:nvPr/>
        </p:nvSpPr>
        <p:spPr bwMode="auto">
          <a:xfrm flipH="1" flipV="1">
            <a:off x="7859713" y="4616450"/>
            <a:ext cx="355600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9483" name="Line 11"/>
          <p:cNvSpPr>
            <a:spLocks noChangeShapeType="1"/>
          </p:cNvSpPr>
          <p:nvPr/>
        </p:nvSpPr>
        <p:spPr bwMode="auto">
          <a:xfrm flipH="1" flipV="1">
            <a:off x="7859713" y="4616450"/>
            <a:ext cx="119062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9484" name="Line 12"/>
          <p:cNvSpPr>
            <a:spLocks noChangeShapeType="1"/>
          </p:cNvSpPr>
          <p:nvPr/>
        </p:nvSpPr>
        <p:spPr bwMode="auto">
          <a:xfrm flipV="1">
            <a:off x="7265988" y="4616450"/>
            <a:ext cx="593725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89485" name="Line 13"/>
          <p:cNvSpPr>
            <a:spLocks noChangeShapeType="1"/>
          </p:cNvSpPr>
          <p:nvPr/>
        </p:nvSpPr>
        <p:spPr bwMode="auto">
          <a:xfrm flipH="1" flipV="1">
            <a:off x="7859713" y="4616450"/>
            <a:ext cx="593725" cy="830263"/>
          </a:xfrm>
          <a:prstGeom prst="line">
            <a:avLst/>
          </a:prstGeom>
          <a:noFill/>
          <a:ln w="9525">
            <a:solidFill>
              <a:srgbClr val="0101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9486" name="Rectangle 14"/>
          <p:cNvSpPr>
            <a:spLocks noChangeArrowheads="1"/>
          </p:cNvSpPr>
          <p:nvPr/>
        </p:nvSpPr>
        <p:spPr bwMode="auto">
          <a:xfrm>
            <a:off x="7019925" y="1808163"/>
            <a:ext cx="250825" cy="1368425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9487" name="Oval 15"/>
          <p:cNvSpPr>
            <a:spLocks noChangeArrowheads="1"/>
          </p:cNvSpPr>
          <p:nvPr/>
        </p:nvSpPr>
        <p:spPr bwMode="auto">
          <a:xfrm>
            <a:off x="7740650" y="4497388"/>
            <a:ext cx="238125" cy="2381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89488" name="Line 16"/>
          <p:cNvSpPr>
            <a:spLocks noChangeShapeType="1"/>
          </p:cNvSpPr>
          <p:nvPr/>
        </p:nvSpPr>
        <p:spPr bwMode="auto">
          <a:xfrm flipH="1" flipV="1">
            <a:off x="7848600" y="4616450"/>
            <a:ext cx="355600" cy="8302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10199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489489" name="Group 17"/>
          <p:cNvGrpSpPr>
            <a:grpSpLocks/>
          </p:cNvGrpSpPr>
          <p:nvPr/>
        </p:nvGrpSpPr>
        <p:grpSpPr bwMode="auto">
          <a:xfrm>
            <a:off x="7343775" y="5337175"/>
            <a:ext cx="1663700" cy="944563"/>
            <a:chOff x="3560" y="3725"/>
            <a:chExt cx="1048" cy="595"/>
          </a:xfrm>
        </p:grpSpPr>
        <p:sp>
          <p:nvSpPr>
            <p:cNvPr id="489490" name="Oval 18"/>
            <p:cNvSpPr>
              <a:spLocks noChangeArrowheads="1"/>
            </p:cNvSpPr>
            <p:nvPr/>
          </p:nvSpPr>
          <p:spPr bwMode="auto">
            <a:xfrm>
              <a:off x="4014" y="3725"/>
              <a:ext cx="150" cy="150"/>
            </a:xfrm>
            <a:prstGeom prst="ellipse">
              <a:avLst/>
            </a:prstGeom>
            <a:solidFill>
              <a:srgbClr val="010199"/>
            </a:solidFill>
            <a:ln w="9525" algn="ctr">
              <a:solidFill>
                <a:srgbClr val="0101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1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489491" name="Group 19"/>
            <p:cNvGrpSpPr>
              <a:grpSpLocks/>
            </p:cNvGrpSpPr>
            <p:nvPr/>
          </p:nvGrpSpPr>
          <p:grpSpPr bwMode="auto">
            <a:xfrm>
              <a:off x="3560" y="3797"/>
              <a:ext cx="1048" cy="523"/>
              <a:chOff x="4465" y="3797"/>
              <a:chExt cx="1048" cy="523"/>
            </a:xfrm>
          </p:grpSpPr>
          <p:sp>
            <p:nvSpPr>
              <p:cNvPr id="489492" name="Line 20"/>
              <p:cNvSpPr>
                <a:spLocks noChangeShapeType="1"/>
              </p:cNvSpPr>
              <p:nvPr/>
            </p:nvSpPr>
            <p:spPr bwMode="auto">
              <a:xfrm flipH="1">
                <a:off x="4465" y="3797"/>
                <a:ext cx="524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3" name="Line 21"/>
              <p:cNvSpPr>
                <a:spLocks noChangeShapeType="1"/>
              </p:cNvSpPr>
              <p:nvPr/>
            </p:nvSpPr>
            <p:spPr bwMode="auto">
              <a:xfrm flipV="1">
                <a:off x="4765" y="3797"/>
                <a:ext cx="224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4" name="Line 22"/>
              <p:cNvSpPr>
                <a:spLocks noChangeShapeType="1"/>
              </p:cNvSpPr>
              <p:nvPr/>
            </p:nvSpPr>
            <p:spPr bwMode="auto">
              <a:xfrm flipH="1" flipV="1">
                <a:off x="4989" y="3797"/>
                <a:ext cx="524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5" name="Line 23"/>
              <p:cNvSpPr>
                <a:spLocks noChangeShapeType="1"/>
              </p:cNvSpPr>
              <p:nvPr/>
            </p:nvSpPr>
            <p:spPr bwMode="auto">
              <a:xfrm flipV="1">
                <a:off x="4914" y="3797"/>
                <a:ext cx="75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6" name="Line 24"/>
              <p:cNvSpPr>
                <a:spLocks noChangeShapeType="1"/>
              </p:cNvSpPr>
              <p:nvPr/>
            </p:nvSpPr>
            <p:spPr bwMode="auto">
              <a:xfrm flipH="1" flipV="1">
                <a:off x="4989" y="3797"/>
                <a:ext cx="224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7" name="Line 25"/>
              <p:cNvSpPr>
                <a:spLocks noChangeShapeType="1"/>
              </p:cNvSpPr>
              <p:nvPr/>
            </p:nvSpPr>
            <p:spPr bwMode="auto">
              <a:xfrm flipH="1" flipV="1">
                <a:off x="4989" y="3797"/>
                <a:ext cx="75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8" name="Line 26"/>
              <p:cNvSpPr>
                <a:spLocks noChangeShapeType="1"/>
              </p:cNvSpPr>
              <p:nvPr/>
            </p:nvSpPr>
            <p:spPr bwMode="auto">
              <a:xfrm flipV="1">
                <a:off x="4615" y="3797"/>
                <a:ext cx="374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9499" name="Line 27"/>
              <p:cNvSpPr>
                <a:spLocks noChangeShapeType="1"/>
              </p:cNvSpPr>
              <p:nvPr/>
            </p:nvSpPr>
            <p:spPr bwMode="auto">
              <a:xfrm flipH="1" flipV="1">
                <a:off x="4989" y="3797"/>
                <a:ext cx="374" cy="523"/>
              </a:xfrm>
              <a:prstGeom prst="line">
                <a:avLst/>
              </a:prstGeom>
              <a:noFill/>
              <a:ln w="9525">
                <a:solidFill>
                  <a:srgbClr val="010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10199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7" grpId="0"/>
      <p:bldP spid="489478" grpId="0" animBg="1"/>
      <p:bldP spid="489479" grpId="0" animBg="1"/>
      <p:bldP spid="489480" grpId="0" animBg="1"/>
      <p:bldP spid="489481" grpId="0" animBg="1"/>
      <p:bldP spid="489482" grpId="0" animBg="1"/>
      <p:bldP spid="489483" grpId="0" animBg="1"/>
      <p:bldP spid="489484" grpId="0" animBg="1"/>
      <p:bldP spid="489485" grpId="0" animBg="1"/>
      <p:bldP spid="489486" grpId="0" animBg="1"/>
      <p:bldP spid="489487" grpId="0" animBg="1"/>
      <p:bldP spid="48948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03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8" y="873125"/>
            <a:ext cx="3171825" cy="3887788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57037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5554663"/>
            <a:ext cx="140493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70380" name="Group 12"/>
          <p:cNvGrpSpPr>
            <a:grpSpLocks/>
          </p:cNvGrpSpPr>
          <p:nvPr/>
        </p:nvGrpSpPr>
        <p:grpSpPr bwMode="auto">
          <a:xfrm>
            <a:off x="1042988" y="2673350"/>
            <a:ext cx="3132137" cy="3492500"/>
            <a:chOff x="2336" y="1366"/>
            <a:chExt cx="1973" cy="2200"/>
          </a:xfrm>
        </p:grpSpPr>
        <p:pic>
          <p:nvPicPr>
            <p:cNvPr id="570374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1366"/>
              <a:ext cx="1971" cy="2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0376" name="Rectangle 8"/>
            <p:cNvSpPr>
              <a:spLocks noChangeArrowheads="1"/>
            </p:cNvSpPr>
            <p:nvPr/>
          </p:nvSpPr>
          <p:spPr bwMode="auto">
            <a:xfrm>
              <a:off x="4103" y="1525"/>
              <a:ext cx="206" cy="10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57038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692150"/>
            <a:ext cx="349250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03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3933825"/>
            <a:ext cx="1331912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Algoritmus Octree</a:t>
            </a:r>
            <a:endParaRPr lang="en-US"/>
          </a:p>
        </p:txBody>
      </p:sp>
      <p:sp>
        <p:nvSpPr>
          <p:cNvPr id="490499" name="Rectangle 3"/>
          <p:cNvSpPr>
            <a:spLocks noChangeArrowheads="1"/>
          </p:cNvSpPr>
          <p:nvPr/>
        </p:nvSpPr>
        <p:spPr bwMode="auto">
          <a:xfrm>
            <a:off x="395288" y="1557338"/>
            <a:ext cx="8280400" cy="478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Strom môže mať maximálne 8 úrovní</a:t>
            </a:r>
          </a:p>
          <a:p>
            <a:endParaRPr lang="sk-SK" dirty="0" smtClean="0"/>
          </a:p>
          <a:p>
            <a:r>
              <a:rPr lang="sk-SK" dirty="0" smtClean="0"/>
              <a:t>Keď prídeme na koniec, prirátame hodnoty R,G,B zložiek a zvýšime početnosť </a:t>
            </a:r>
          </a:p>
          <a:p>
            <a:endParaRPr lang="sk-SK" dirty="0" smtClean="0"/>
          </a:p>
          <a:p>
            <a:r>
              <a:rPr lang="sk-SK" dirty="0" smtClean="0"/>
              <a:t>Prvých K rôznych farieb je reprezentovaných presne, potom sa začínajú farby zlučovať </a:t>
            </a:r>
          </a:p>
          <a:p>
            <a:endParaRPr lang="sk-SK" dirty="0" smtClean="0"/>
          </a:p>
          <a:p>
            <a:r>
              <a:rPr lang="sk-SK" dirty="0" smtClean="0"/>
              <a:t>Ak by mala byť vložená farba K+1, nájdeme uzol, ktorý má sumu početností u detí najmenšiu a zredukujeme ho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Algoritmus Octree</a:t>
            </a:r>
            <a:endParaRPr lang="en-US"/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468313" y="1773238"/>
            <a:ext cx="8208962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/>
              <a:t>Redukcia:</a:t>
            </a:r>
          </a:p>
          <a:p>
            <a:r>
              <a:rPr lang="sk-SK" dirty="0"/>
              <a:t>Zrátame R, G, B zložky detí, početnosti detí a nastavíme uzol na 0 detí.</a:t>
            </a:r>
          </a:p>
          <a:p>
            <a:endParaRPr lang="sk-SK" dirty="0"/>
          </a:p>
          <a:p>
            <a:r>
              <a:rPr lang="sk-SK" dirty="0"/>
              <a:t>Ďalej pridávame farby.</a:t>
            </a:r>
          </a:p>
          <a:p>
            <a:endParaRPr lang="sk-SK" dirty="0"/>
          </a:p>
          <a:p>
            <a:r>
              <a:rPr lang="sk-SK" dirty="0"/>
              <a:t>Na konci máme maximálne K listov. </a:t>
            </a:r>
          </a:p>
          <a:p>
            <a:endParaRPr lang="sk-SK" dirty="0"/>
          </a:p>
          <a:p>
            <a:r>
              <a:rPr lang="sk-SK" dirty="0"/>
              <a:t>Reprezentatívne farby vyrátame ako priemer farieb v listoch. R, G, B zložka / početnosť.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Algoritmus Octree</a:t>
            </a:r>
            <a:endParaRPr lang="en-US"/>
          </a:p>
        </p:txBody>
      </p:sp>
      <p:sp>
        <p:nvSpPr>
          <p:cNvPr id="492547" name="Rectangle 3"/>
          <p:cNvSpPr>
            <a:spLocks noChangeArrowheads="1"/>
          </p:cNvSpPr>
          <p:nvPr/>
        </p:nvSpPr>
        <p:spPr bwMode="auto">
          <a:xfrm>
            <a:off x="366713" y="2097088"/>
            <a:ext cx="8777287" cy="381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err="1" smtClean="0"/>
              <a:t>Kvantizácia</a:t>
            </a:r>
            <a:r>
              <a:rPr lang="sk-SK" dirty="0" smtClean="0"/>
              <a:t> – opätovné prejdenie stromu a priradenie reprezentatívnej farby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Veľmi pekné interaktívne vysvetlenie</a:t>
            </a:r>
          </a:p>
          <a:p>
            <a:endParaRPr lang="sk-SK" dirty="0" smtClean="0"/>
          </a:p>
          <a:p>
            <a:r>
              <a:rPr lang="sk-SK" sz="2000" dirty="0" smtClean="0">
                <a:hlinkClick r:id="rId2" action="ppaction://hlinkfile"/>
              </a:rPr>
              <a:t>http://www.cs.wfu.edu/%7Eburg/nsf-due-0340969/interactive/Octree.htm</a:t>
            </a:r>
            <a:endParaRPr lang="sk-S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Algoritmus popularity</a:t>
            </a:r>
            <a:endParaRPr lang="en-US"/>
          </a:p>
        </p:txBody>
      </p:sp>
      <p:sp>
        <p:nvSpPr>
          <p:cNvPr id="559107" name="Rectangle 3"/>
          <p:cNvSpPr>
            <a:spLocks noChangeArrowheads="1"/>
          </p:cNvSpPr>
          <p:nvPr/>
        </p:nvSpPr>
        <p:spPr bwMode="auto">
          <a:xfrm>
            <a:off x="468313" y="2309813"/>
            <a:ext cx="832485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63538" indent="-363538">
              <a:buFontTx/>
              <a:buChar char="•"/>
            </a:pPr>
            <a:r>
              <a:rPr lang="sk-SK" dirty="0"/>
              <a:t>3D histogram </a:t>
            </a:r>
          </a:p>
          <a:p>
            <a:pPr marL="363538" indent="-363538"/>
            <a:endParaRPr lang="sk-SK" dirty="0"/>
          </a:p>
          <a:p>
            <a:pPr marL="363538" indent="-363538">
              <a:buFontTx/>
              <a:buChar char="•"/>
            </a:pPr>
            <a:r>
              <a:rPr lang="sk-SK" dirty="0"/>
              <a:t>Rovnomerné rozdelenie RGB na kocôčky 4x4x4 Určíme ktorá farba obrazu kam patrí</a:t>
            </a:r>
          </a:p>
          <a:p>
            <a:pPr marL="363538" indent="-363538">
              <a:buFontTx/>
              <a:buChar char="•"/>
            </a:pPr>
            <a:r>
              <a:rPr lang="sk-SK" dirty="0"/>
              <a:t>Vyrobíme priemerných reprezentantov</a:t>
            </a:r>
          </a:p>
          <a:p>
            <a:pPr marL="363538" indent="-363538">
              <a:buFontTx/>
              <a:buChar char="•"/>
            </a:pPr>
            <a:r>
              <a:rPr lang="sk-SK" dirty="0"/>
              <a:t>Vyberieme </a:t>
            </a:r>
            <a:r>
              <a:rPr lang="sk-SK" dirty="0">
                <a:solidFill>
                  <a:schemeClr val="folHlink"/>
                </a:solidFill>
              </a:rPr>
              <a:t>K „najobývanejších</a:t>
            </a:r>
            <a:r>
              <a:rPr lang="sk-SK" dirty="0"/>
              <a:t>“ regiónov</a:t>
            </a:r>
          </a:p>
          <a:p>
            <a:pPr marL="363538" indent="-363538">
              <a:buFontTx/>
              <a:buChar char="•"/>
            </a:pPr>
            <a:r>
              <a:rPr lang="sk-SK" dirty="0"/>
              <a:t>Ostatné regióny </a:t>
            </a:r>
            <a:r>
              <a:rPr lang="sk-SK" dirty="0" err="1"/>
              <a:t>namapujeme</a:t>
            </a:r>
            <a:r>
              <a:rPr lang="sk-SK" dirty="0"/>
              <a:t> na najbližší región v palete</a:t>
            </a:r>
          </a:p>
        </p:txBody>
      </p:sp>
      <p:grpSp>
        <p:nvGrpSpPr>
          <p:cNvPr id="559108" name="Group 4"/>
          <p:cNvGrpSpPr>
            <a:grpSpLocks/>
          </p:cNvGrpSpPr>
          <p:nvPr/>
        </p:nvGrpSpPr>
        <p:grpSpPr bwMode="auto">
          <a:xfrm>
            <a:off x="6480175" y="1412875"/>
            <a:ext cx="2327275" cy="1644650"/>
            <a:chOff x="3936" y="1056"/>
            <a:chExt cx="1680" cy="1409"/>
          </a:xfrm>
        </p:grpSpPr>
        <p:sp>
          <p:nvSpPr>
            <p:cNvPr id="559109" name="Freeform 5"/>
            <p:cNvSpPr>
              <a:spLocks/>
            </p:cNvSpPr>
            <p:nvPr/>
          </p:nvSpPr>
          <p:spPr bwMode="auto">
            <a:xfrm>
              <a:off x="3936" y="1316"/>
              <a:ext cx="1536" cy="1149"/>
            </a:xfrm>
            <a:custGeom>
              <a:avLst/>
              <a:gdLst>
                <a:gd name="T0" fmla="*/ 0 w 1536"/>
                <a:gd name="T1" fmla="*/ 1132 h 1149"/>
                <a:gd name="T2" fmla="*/ 336 w 1536"/>
                <a:gd name="T3" fmla="*/ 124 h 1149"/>
                <a:gd name="T4" fmla="*/ 582 w 1536"/>
                <a:gd name="T5" fmla="*/ 390 h 1149"/>
                <a:gd name="T6" fmla="*/ 874 w 1536"/>
                <a:gd name="T7" fmla="*/ 165 h 1149"/>
                <a:gd name="T8" fmla="*/ 1152 w 1536"/>
                <a:gd name="T9" fmla="*/ 988 h 1149"/>
                <a:gd name="T10" fmla="*/ 1536 w 1536"/>
                <a:gd name="T11" fmla="*/ 1132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6" h="1149">
                  <a:moveTo>
                    <a:pt x="0" y="1132"/>
                  </a:moveTo>
                  <a:cubicBezTo>
                    <a:pt x="124" y="664"/>
                    <a:pt x="239" y="248"/>
                    <a:pt x="336" y="124"/>
                  </a:cubicBezTo>
                  <a:cubicBezTo>
                    <a:pt x="433" y="0"/>
                    <a:pt x="492" y="383"/>
                    <a:pt x="582" y="390"/>
                  </a:cubicBezTo>
                  <a:cubicBezTo>
                    <a:pt x="672" y="397"/>
                    <a:pt x="779" y="65"/>
                    <a:pt x="874" y="165"/>
                  </a:cubicBezTo>
                  <a:cubicBezTo>
                    <a:pt x="969" y="265"/>
                    <a:pt x="1042" y="827"/>
                    <a:pt x="1152" y="988"/>
                  </a:cubicBezTo>
                  <a:cubicBezTo>
                    <a:pt x="1262" y="1149"/>
                    <a:pt x="1472" y="1108"/>
                    <a:pt x="1536" y="113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59110" name="Line 6"/>
            <p:cNvSpPr>
              <a:spLocks noChangeShapeType="1"/>
            </p:cNvSpPr>
            <p:nvPr/>
          </p:nvSpPr>
          <p:spPr bwMode="auto">
            <a:xfrm flipV="1">
              <a:off x="3936" y="1056"/>
              <a:ext cx="0" cy="1392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59111" name="Line 7"/>
            <p:cNvSpPr>
              <a:spLocks noChangeShapeType="1"/>
            </p:cNvSpPr>
            <p:nvPr/>
          </p:nvSpPr>
          <p:spPr bwMode="auto">
            <a:xfrm>
              <a:off x="3936" y="2448"/>
              <a:ext cx="1680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559112" name="Group 8"/>
            <p:cNvGrpSpPr>
              <a:grpSpLocks/>
            </p:cNvGrpSpPr>
            <p:nvPr/>
          </p:nvGrpSpPr>
          <p:grpSpPr bwMode="auto">
            <a:xfrm>
              <a:off x="4186" y="1366"/>
              <a:ext cx="687" cy="201"/>
              <a:chOff x="4186" y="1366"/>
              <a:chExt cx="687" cy="201"/>
            </a:xfrm>
          </p:grpSpPr>
          <p:sp>
            <p:nvSpPr>
              <p:cNvPr id="559113" name="Oval 9"/>
              <p:cNvSpPr>
                <a:spLocks noChangeArrowheads="1"/>
              </p:cNvSpPr>
              <p:nvPr/>
            </p:nvSpPr>
            <p:spPr bwMode="auto">
              <a:xfrm>
                <a:off x="4253" y="1366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14" name="Oval 10"/>
              <p:cNvSpPr>
                <a:spLocks noChangeArrowheads="1"/>
              </p:cNvSpPr>
              <p:nvPr/>
            </p:nvSpPr>
            <p:spPr bwMode="auto">
              <a:xfrm>
                <a:off x="4298" y="1418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15" name="Oval 11"/>
              <p:cNvSpPr>
                <a:spLocks noChangeArrowheads="1"/>
              </p:cNvSpPr>
              <p:nvPr/>
            </p:nvSpPr>
            <p:spPr bwMode="auto">
              <a:xfrm>
                <a:off x="4328" y="1471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16" name="Oval 12"/>
              <p:cNvSpPr>
                <a:spLocks noChangeArrowheads="1"/>
              </p:cNvSpPr>
              <p:nvPr/>
            </p:nvSpPr>
            <p:spPr bwMode="auto">
              <a:xfrm>
                <a:off x="4216" y="1411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17" name="Oval 13"/>
              <p:cNvSpPr>
                <a:spLocks noChangeArrowheads="1"/>
              </p:cNvSpPr>
              <p:nvPr/>
            </p:nvSpPr>
            <p:spPr bwMode="auto">
              <a:xfrm>
                <a:off x="4186" y="1467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18" name="Oval 14"/>
              <p:cNvSpPr>
                <a:spLocks noChangeArrowheads="1"/>
              </p:cNvSpPr>
              <p:nvPr/>
            </p:nvSpPr>
            <p:spPr bwMode="auto">
              <a:xfrm>
                <a:off x="4687" y="1448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19" name="Oval 15"/>
              <p:cNvSpPr>
                <a:spLocks noChangeArrowheads="1"/>
              </p:cNvSpPr>
              <p:nvPr/>
            </p:nvSpPr>
            <p:spPr bwMode="auto">
              <a:xfrm>
                <a:off x="4777" y="1463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9120" name="Oval 16"/>
              <p:cNvSpPr>
                <a:spLocks noChangeArrowheads="1"/>
              </p:cNvSpPr>
              <p:nvPr/>
            </p:nvSpPr>
            <p:spPr bwMode="auto">
              <a:xfrm>
                <a:off x="4740" y="1418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Algoritmus popularity</a:t>
            </a:r>
            <a:endParaRPr lang="en-US"/>
          </a:p>
        </p:txBody>
      </p:sp>
      <p:pic>
        <p:nvPicPr>
          <p:cNvPr id="560131" name="Picture 3" descr="w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3298825"/>
            <a:ext cx="3640138" cy="300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0132" name="Picture 4" descr="quant-pop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3319463"/>
            <a:ext cx="3841750" cy="3005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133" name="Rectangle 5"/>
          <p:cNvSpPr>
            <a:spLocks noChangeArrowheads="1"/>
          </p:cNvSpPr>
          <p:nvPr/>
        </p:nvSpPr>
        <p:spPr bwMode="auto">
          <a:xfrm>
            <a:off x="577850" y="1660525"/>
            <a:ext cx="82026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Môže sa stať, že dôležitú, ale málo zastúpenú farbu vynechá </a:t>
            </a:r>
            <a:endParaRPr lang="sk-SK" dirty="0"/>
          </a:p>
        </p:txBody>
      </p:sp>
      <p:grpSp>
        <p:nvGrpSpPr>
          <p:cNvPr id="560134" name="Group 6"/>
          <p:cNvGrpSpPr>
            <a:grpSpLocks/>
          </p:cNvGrpSpPr>
          <p:nvPr/>
        </p:nvGrpSpPr>
        <p:grpSpPr bwMode="auto">
          <a:xfrm>
            <a:off x="3492500" y="2420938"/>
            <a:ext cx="5184775" cy="1331912"/>
            <a:chOff x="2200" y="1525"/>
            <a:chExt cx="3266" cy="839"/>
          </a:xfrm>
        </p:grpSpPr>
        <p:sp>
          <p:nvSpPr>
            <p:cNvPr id="560135" name="Line 7"/>
            <p:cNvSpPr>
              <a:spLocks noChangeShapeType="1"/>
            </p:cNvSpPr>
            <p:nvPr/>
          </p:nvSpPr>
          <p:spPr bwMode="auto">
            <a:xfrm flipH="1">
              <a:off x="2200" y="1525"/>
              <a:ext cx="613" cy="81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60136" name="Line 8"/>
            <p:cNvSpPr>
              <a:spLocks noChangeShapeType="1"/>
            </p:cNvSpPr>
            <p:nvPr/>
          </p:nvSpPr>
          <p:spPr bwMode="auto">
            <a:xfrm flipH="1">
              <a:off x="4853" y="1548"/>
              <a:ext cx="613" cy="81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0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Algoritmus popularity vs. uniformný</a:t>
            </a:r>
            <a:endParaRPr lang="en-US" sz="4000"/>
          </a:p>
        </p:txBody>
      </p:sp>
      <p:sp>
        <p:nvSpPr>
          <p:cNvPr id="561155" name="Rectangle 3"/>
          <p:cNvSpPr>
            <a:spLocks noChangeArrowheads="1"/>
          </p:cNvSpPr>
          <p:nvPr/>
        </p:nvSpPr>
        <p:spPr bwMode="auto">
          <a:xfrm>
            <a:off x="395288" y="1881188"/>
            <a:ext cx="82216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dirty="0" smtClean="0"/>
              <a:t>Lepšie výsledky</a:t>
            </a:r>
          </a:p>
          <a:p>
            <a:r>
              <a:rPr lang="sk-SK" dirty="0" smtClean="0"/>
              <a:t>Väčšie nároky na priestor</a:t>
            </a:r>
          </a:p>
          <a:p>
            <a:r>
              <a:rPr lang="sk-SK" dirty="0" smtClean="0"/>
              <a:t>Časovo náročnejšie</a:t>
            </a:r>
          </a:p>
          <a:p>
            <a:r>
              <a:rPr lang="sk-SK" dirty="0" smtClean="0"/>
              <a:t>Závisí od obrazu, či výsledky budú dobré</a:t>
            </a:r>
            <a:endParaRPr lang="sk-SK" dirty="0"/>
          </a:p>
        </p:txBody>
      </p:sp>
      <p:graphicFrame>
        <p:nvGraphicFramePr>
          <p:cNvPr id="56115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200775" y="4587875"/>
          <a:ext cx="2760663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181" name="Image" r:id="rId3" imgW="7535475" imgH="5896223" progId="Photoshop.Image.5">
                  <p:embed/>
                </p:oleObj>
              </mc:Choice>
              <mc:Fallback>
                <p:oleObj name="Image" r:id="rId3" imgW="7535475" imgH="5896223" progId="Photoshop.Image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0775" y="4587875"/>
                        <a:ext cx="2760663" cy="216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1157" name="Picture 5" descr="quant-popu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4638675"/>
            <a:ext cx="276066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1158" name="Picture 6" descr="wi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81525"/>
            <a:ext cx="268763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0"/>
            <a:ext cx="8229600" cy="1139825"/>
          </a:xfrm>
        </p:spPr>
        <p:txBody>
          <a:bodyPr/>
          <a:lstStyle/>
          <a:p>
            <a:r>
              <a:rPr lang="sk-SK"/>
              <a:t>Algoritmus popularity</a:t>
            </a:r>
            <a:r>
              <a:rPr lang="en-US"/>
              <a:t> - </a:t>
            </a:r>
            <a:r>
              <a:rPr lang="sk-SK"/>
              <a:t>príklady</a:t>
            </a:r>
            <a:endParaRPr lang="en-US"/>
          </a:p>
        </p:txBody>
      </p:sp>
      <p:pic>
        <p:nvPicPr>
          <p:cNvPr id="562179" name="Picture 3" descr="microso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09800"/>
            <a:ext cx="28289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2180" name="Group 4"/>
          <p:cNvGrpSpPr>
            <a:grpSpLocks/>
          </p:cNvGrpSpPr>
          <p:nvPr/>
        </p:nvGrpSpPr>
        <p:grpSpPr bwMode="auto">
          <a:xfrm>
            <a:off x="228600" y="990600"/>
            <a:ext cx="2828925" cy="2728913"/>
            <a:chOff x="144" y="720"/>
            <a:chExt cx="1782" cy="1719"/>
          </a:xfrm>
        </p:grpSpPr>
        <p:pic>
          <p:nvPicPr>
            <p:cNvPr id="562181" name="Picture 5" descr="microsoft-Popularity-2 colors-noGL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720"/>
              <a:ext cx="1782" cy="1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2182" name="Text Box 6"/>
            <p:cNvSpPr txBox="1">
              <a:spLocks noChangeArrowheads="1"/>
            </p:cNvSpPr>
            <p:nvPr/>
          </p:nvSpPr>
          <p:spPr bwMode="auto">
            <a:xfrm>
              <a:off x="576" y="2208"/>
              <a:ext cx="9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</p:grpSp>
      <p:grpSp>
        <p:nvGrpSpPr>
          <p:cNvPr id="562183" name="Group 7"/>
          <p:cNvGrpSpPr>
            <a:grpSpLocks/>
          </p:cNvGrpSpPr>
          <p:nvPr/>
        </p:nvGrpSpPr>
        <p:grpSpPr bwMode="auto">
          <a:xfrm>
            <a:off x="6172200" y="3733800"/>
            <a:ext cx="2828925" cy="2652713"/>
            <a:chOff x="3888" y="2544"/>
            <a:chExt cx="1782" cy="1671"/>
          </a:xfrm>
        </p:grpSpPr>
        <p:pic>
          <p:nvPicPr>
            <p:cNvPr id="562184" name="Picture 8" descr="microsoft-Popularity-256 colors-noG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2544"/>
              <a:ext cx="1782" cy="1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2185" name="Text Box 9"/>
            <p:cNvSpPr txBox="1">
              <a:spLocks noChangeArrowheads="1"/>
            </p:cNvSpPr>
            <p:nvPr/>
          </p:nvSpPr>
          <p:spPr bwMode="auto">
            <a:xfrm>
              <a:off x="4320" y="3984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256</a:t>
              </a:r>
            </a:p>
          </p:txBody>
        </p:sp>
      </p:grpSp>
      <p:grpSp>
        <p:nvGrpSpPr>
          <p:cNvPr id="562186" name="Group 10"/>
          <p:cNvGrpSpPr>
            <a:grpSpLocks/>
          </p:cNvGrpSpPr>
          <p:nvPr/>
        </p:nvGrpSpPr>
        <p:grpSpPr bwMode="auto">
          <a:xfrm>
            <a:off x="6172200" y="990600"/>
            <a:ext cx="2828925" cy="2652713"/>
            <a:chOff x="3888" y="720"/>
            <a:chExt cx="1782" cy="1671"/>
          </a:xfrm>
        </p:grpSpPr>
        <p:pic>
          <p:nvPicPr>
            <p:cNvPr id="562187" name="Picture 11" descr="microsoft-Popularity-16 colors-noGL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720"/>
              <a:ext cx="1782" cy="1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2188" name="Text Box 12"/>
            <p:cNvSpPr txBox="1">
              <a:spLocks noChangeArrowheads="1"/>
            </p:cNvSpPr>
            <p:nvPr/>
          </p:nvSpPr>
          <p:spPr bwMode="auto">
            <a:xfrm>
              <a:off x="4368" y="2160"/>
              <a:ext cx="9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16</a:t>
              </a:r>
            </a:p>
          </p:txBody>
        </p:sp>
      </p:grpSp>
      <p:grpSp>
        <p:nvGrpSpPr>
          <p:cNvPr id="562189" name="Group 13"/>
          <p:cNvGrpSpPr>
            <a:grpSpLocks/>
          </p:cNvGrpSpPr>
          <p:nvPr/>
        </p:nvGrpSpPr>
        <p:grpSpPr bwMode="auto">
          <a:xfrm>
            <a:off x="228600" y="3733800"/>
            <a:ext cx="2828925" cy="2652713"/>
            <a:chOff x="144" y="2544"/>
            <a:chExt cx="1782" cy="1671"/>
          </a:xfrm>
        </p:grpSpPr>
        <p:pic>
          <p:nvPicPr>
            <p:cNvPr id="562190" name="Picture 14" descr="microsoft-Popularity-4 colors-noGL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2544"/>
              <a:ext cx="1782" cy="1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2191" name="Text Box 15"/>
            <p:cNvSpPr txBox="1">
              <a:spLocks noChangeArrowheads="1"/>
            </p:cNvSpPr>
            <p:nvPr/>
          </p:nvSpPr>
          <p:spPr bwMode="auto">
            <a:xfrm>
              <a:off x="624" y="3984"/>
              <a:ext cx="9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2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2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2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2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2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2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Originálny algoritmus diverzity</a:t>
            </a:r>
            <a:endParaRPr lang="en-US"/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395288" y="2168525"/>
            <a:ext cx="817245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sk-SK" dirty="0" smtClean="0"/>
              <a:t>Vyrob histogram obrazu</a:t>
            </a:r>
          </a:p>
          <a:p>
            <a:pPr>
              <a:tabLst>
                <a:tab pos="457200" algn="l"/>
              </a:tabLst>
            </a:pPr>
            <a:r>
              <a:rPr lang="sk-SK" dirty="0" smtClean="0"/>
              <a:t>Vyber farbu najväčším výskytom</a:t>
            </a:r>
          </a:p>
          <a:p>
            <a:pPr>
              <a:tabLst>
                <a:tab pos="457200" algn="l"/>
              </a:tabLst>
            </a:pPr>
            <a:r>
              <a:rPr lang="sk-SK" dirty="0" err="1" smtClean="0"/>
              <a:t>Repeat</a:t>
            </a:r>
            <a:endParaRPr lang="sk-SK" dirty="0" smtClean="0"/>
          </a:p>
          <a:p>
            <a:pPr>
              <a:tabLst>
                <a:tab pos="457200" algn="l"/>
              </a:tabLst>
            </a:pPr>
            <a:r>
              <a:rPr lang="sk-SK" dirty="0" smtClean="0"/>
              <a:t>	vyber nevybratú farbu, ktorá je najďalej od 	všetkých vybratých farieb</a:t>
            </a:r>
          </a:p>
          <a:p>
            <a:pPr>
              <a:tabLst>
                <a:tab pos="457200" algn="l"/>
              </a:tabLst>
            </a:pPr>
            <a:r>
              <a:rPr lang="sk-SK" dirty="0" err="1" smtClean="0"/>
              <a:t>Until</a:t>
            </a:r>
            <a:r>
              <a:rPr lang="sk-SK" dirty="0" smtClean="0"/>
              <a:t> nie sú vybraté všetky farby</a:t>
            </a:r>
            <a:endParaRPr lang="sk-SK" dirty="0"/>
          </a:p>
        </p:txBody>
      </p:sp>
      <p:graphicFrame>
        <p:nvGraphicFramePr>
          <p:cNvPr id="56320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616575" y="4076700"/>
          <a:ext cx="3486150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0" name="Image" r:id="rId3" imgW="13075891" imgH="10178609" progId="Photoshop.Image.5">
                  <p:embed/>
                </p:oleObj>
              </mc:Choice>
              <mc:Fallback>
                <p:oleObj name="Image" r:id="rId3" imgW="13075891" imgH="10178609" progId="Photoshop.Image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6575" y="4076700"/>
                        <a:ext cx="3486150" cy="271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05" name="Oval 5"/>
          <p:cNvSpPr>
            <a:spLocks noChangeArrowheads="1"/>
          </p:cNvSpPr>
          <p:nvPr/>
        </p:nvSpPr>
        <p:spPr bwMode="auto">
          <a:xfrm>
            <a:off x="6659563" y="4437063"/>
            <a:ext cx="107950" cy="10795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3206" name="Oval 6"/>
          <p:cNvSpPr>
            <a:spLocks noChangeArrowheads="1"/>
          </p:cNvSpPr>
          <p:nvPr/>
        </p:nvSpPr>
        <p:spPr bwMode="auto">
          <a:xfrm>
            <a:off x="8964613" y="6489700"/>
            <a:ext cx="107950" cy="10795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63207" name="Oval 7"/>
          <p:cNvSpPr>
            <a:spLocks noChangeArrowheads="1"/>
          </p:cNvSpPr>
          <p:nvPr/>
        </p:nvSpPr>
        <p:spPr bwMode="auto">
          <a:xfrm>
            <a:off x="5903913" y="6561138"/>
            <a:ext cx="107950" cy="10795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5" grpId="0" animBg="1"/>
      <p:bldP spid="563206" grpId="0" animBg="1"/>
      <p:bldP spid="56320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Originálny algoritmus diverzity</a:t>
            </a:r>
            <a:endParaRPr lang="en-US"/>
          </a:p>
        </p:txBody>
      </p:sp>
      <p:pic>
        <p:nvPicPr>
          <p:cNvPr id="564227" name="Picture 3" descr="cat&amp;f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55875"/>
            <a:ext cx="2028825" cy="209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4228" name="Group 4"/>
          <p:cNvGrpSpPr>
            <a:grpSpLocks/>
          </p:cNvGrpSpPr>
          <p:nvPr/>
        </p:nvGrpSpPr>
        <p:grpSpPr bwMode="auto">
          <a:xfrm>
            <a:off x="792163" y="1376363"/>
            <a:ext cx="2028825" cy="2500312"/>
            <a:chOff x="336" y="720"/>
            <a:chExt cx="1278" cy="1575"/>
          </a:xfrm>
        </p:grpSpPr>
        <p:pic>
          <p:nvPicPr>
            <p:cNvPr id="564229" name="Picture 5" descr="cat&amp;fly-Diversity-2 colors-noGL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720"/>
              <a:ext cx="1278" cy="1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4230" name="Text Box 6"/>
            <p:cNvSpPr txBox="1">
              <a:spLocks noChangeArrowheads="1"/>
            </p:cNvSpPr>
            <p:nvPr/>
          </p:nvSpPr>
          <p:spPr bwMode="auto">
            <a:xfrm>
              <a:off x="576" y="2064"/>
              <a:ext cx="9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</p:grpSp>
      <p:grpSp>
        <p:nvGrpSpPr>
          <p:cNvPr id="564231" name="Group 7"/>
          <p:cNvGrpSpPr>
            <a:grpSpLocks/>
          </p:cNvGrpSpPr>
          <p:nvPr/>
        </p:nvGrpSpPr>
        <p:grpSpPr bwMode="auto">
          <a:xfrm>
            <a:off x="6324600" y="3989388"/>
            <a:ext cx="2028825" cy="2500312"/>
            <a:chOff x="4080" y="2496"/>
            <a:chExt cx="1278" cy="1575"/>
          </a:xfrm>
        </p:grpSpPr>
        <p:pic>
          <p:nvPicPr>
            <p:cNvPr id="564232" name="Picture 8" descr="cat&amp;fly-Diversity-256 colors-noG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0" y="2496"/>
              <a:ext cx="1278" cy="1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4233" name="Text Box 9"/>
            <p:cNvSpPr txBox="1">
              <a:spLocks noChangeArrowheads="1"/>
            </p:cNvSpPr>
            <p:nvPr/>
          </p:nvSpPr>
          <p:spPr bwMode="auto">
            <a:xfrm>
              <a:off x="4224" y="3840"/>
              <a:ext cx="10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256</a:t>
              </a:r>
            </a:p>
          </p:txBody>
        </p:sp>
      </p:grpSp>
      <p:grpSp>
        <p:nvGrpSpPr>
          <p:cNvPr id="564234" name="Group 10"/>
          <p:cNvGrpSpPr>
            <a:grpSpLocks/>
          </p:cNvGrpSpPr>
          <p:nvPr/>
        </p:nvGrpSpPr>
        <p:grpSpPr bwMode="auto">
          <a:xfrm>
            <a:off x="6324600" y="1398588"/>
            <a:ext cx="2028825" cy="2500312"/>
            <a:chOff x="4080" y="768"/>
            <a:chExt cx="1278" cy="1575"/>
          </a:xfrm>
        </p:grpSpPr>
        <p:pic>
          <p:nvPicPr>
            <p:cNvPr id="564235" name="Picture 11" descr="cat&amp;fly-Diversity-16 colors-noGL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0" y="768"/>
              <a:ext cx="1278" cy="1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4236" name="Text Box 12"/>
            <p:cNvSpPr txBox="1">
              <a:spLocks noChangeArrowheads="1"/>
            </p:cNvSpPr>
            <p:nvPr/>
          </p:nvSpPr>
          <p:spPr bwMode="auto">
            <a:xfrm>
              <a:off x="4272" y="2112"/>
              <a:ext cx="9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16</a:t>
              </a:r>
            </a:p>
          </p:txBody>
        </p:sp>
      </p:grpSp>
      <p:grpSp>
        <p:nvGrpSpPr>
          <p:cNvPr id="564237" name="Group 13"/>
          <p:cNvGrpSpPr>
            <a:grpSpLocks/>
          </p:cNvGrpSpPr>
          <p:nvPr/>
        </p:nvGrpSpPr>
        <p:grpSpPr bwMode="auto">
          <a:xfrm>
            <a:off x="762000" y="3913188"/>
            <a:ext cx="2028825" cy="2500312"/>
            <a:chOff x="336" y="2448"/>
            <a:chExt cx="1278" cy="1575"/>
          </a:xfrm>
        </p:grpSpPr>
        <p:pic>
          <p:nvPicPr>
            <p:cNvPr id="564238" name="Picture 14" descr="cat&amp;fly-Diversity-4 colors-noGL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2448"/>
              <a:ext cx="1278" cy="1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4239" name="Text Box 15"/>
            <p:cNvSpPr txBox="1">
              <a:spLocks noChangeArrowheads="1"/>
            </p:cNvSpPr>
            <p:nvPr/>
          </p:nvSpPr>
          <p:spPr bwMode="auto">
            <a:xfrm>
              <a:off x="576" y="3792"/>
              <a:ext cx="9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r>
              <a:rPr lang="sk-SK" sz="4000"/>
              <a:t>Modifikovaný algoritmus diverzity</a:t>
            </a:r>
            <a:endParaRPr lang="en-US" sz="4000"/>
          </a:p>
        </p:txBody>
      </p:sp>
      <p:sp>
        <p:nvSpPr>
          <p:cNvPr id="565251" name="Rectangle 3"/>
          <p:cNvSpPr>
            <a:spLocks noChangeArrowheads="1"/>
          </p:cNvSpPr>
          <p:nvPr/>
        </p:nvSpPr>
        <p:spPr bwMode="auto">
          <a:xfrm>
            <a:off x="431800" y="1520825"/>
            <a:ext cx="80645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sk-SK" dirty="0" smtClean="0"/>
              <a:t>Prihliada aj na popularitu farieb</a:t>
            </a:r>
          </a:p>
          <a:p>
            <a:pPr>
              <a:tabLst>
                <a:tab pos="457200" algn="l"/>
              </a:tabLst>
            </a:pPr>
            <a:endParaRPr lang="sk-SK" dirty="0" smtClean="0"/>
          </a:p>
          <a:p>
            <a:pPr>
              <a:tabLst>
                <a:tab pos="457200" algn="l"/>
              </a:tabLst>
            </a:pPr>
            <a:r>
              <a:rPr lang="sk-SK" dirty="0" smtClean="0"/>
              <a:t>Vyrob histogram obrazu</a:t>
            </a:r>
          </a:p>
          <a:p>
            <a:pPr>
              <a:tabLst>
                <a:tab pos="457200" algn="l"/>
              </a:tabLst>
            </a:pPr>
            <a:r>
              <a:rPr lang="sk-SK" dirty="0" smtClean="0"/>
              <a:t>Vyber farbu najväčším výskytom</a:t>
            </a:r>
          </a:p>
          <a:p>
            <a:pPr>
              <a:tabLst>
                <a:tab pos="457200" algn="l"/>
              </a:tabLst>
            </a:pPr>
            <a:r>
              <a:rPr lang="sk-SK" dirty="0" smtClean="0"/>
              <a:t>2. – 10. farba: použi normálny algoritmus diverzity</a:t>
            </a:r>
          </a:p>
          <a:p>
            <a:pPr>
              <a:tabLst>
                <a:tab pos="457200" algn="l"/>
              </a:tabLst>
            </a:pPr>
            <a:r>
              <a:rPr lang="sk-SK" dirty="0" err="1" smtClean="0"/>
              <a:t>Repeat</a:t>
            </a:r>
            <a:endParaRPr lang="sk-SK" dirty="0" smtClean="0"/>
          </a:p>
          <a:p>
            <a:pPr>
              <a:tabLst>
                <a:tab pos="457200" algn="l"/>
              </a:tabLst>
            </a:pPr>
            <a:r>
              <a:rPr lang="sk-SK" dirty="0" smtClean="0"/>
              <a:t>	(a) vyber farbu podľa popularity</a:t>
            </a:r>
            <a:br>
              <a:rPr lang="sk-SK" dirty="0" smtClean="0"/>
            </a:br>
            <a:r>
              <a:rPr lang="sk-SK" dirty="0" smtClean="0"/>
              <a:t>	(b) vyber farbu podľa diverzity</a:t>
            </a:r>
          </a:p>
          <a:p>
            <a:pPr>
              <a:tabLst>
                <a:tab pos="457200" algn="l"/>
              </a:tabLst>
            </a:pPr>
            <a:r>
              <a:rPr lang="sk-SK" dirty="0" err="1" smtClean="0"/>
              <a:t>Until</a:t>
            </a:r>
            <a:r>
              <a:rPr lang="sk-SK" dirty="0" smtClean="0"/>
              <a:t> nie sú vybraté všetky farby</a:t>
            </a:r>
            <a:endParaRPr lang="sk-SK" dirty="0"/>
          </a:p>
        </p:txBody>
      </p:sp>
      <p:sp>
        <p:nvSpPr>
          <p:cNvPr id="565252" name="Rectangle 4"/>
          <p:cNvSpPr>
            <a:spLocks noChangeArrowheads="1"/>
          </p:cNvSpPr>
          <p:nvPr/>
        </p:nvSpPr>
        <p:spPr bwMode="auto">
          <a:xfrm>
            <a:off x="466725" y="5805488"/>
            <a:ext cx="8245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 smtClean="0"/>
              <a:t>Pri veľkom počte zhlukov môžeme hneď od začiatku striedať	(a) a  (b)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4" name="Picture 2" descr="helm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48000"/>
            <a:ext cx="32194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6275" name="Group 3"/>
          <p:cNvGrpSpPr>
            <a:grpSpLocks/>
          </p:cNvGrpSpPr>
          <p:nvPr/>
        </p:nvGrpSpPr>
        <p:grpSpPr bwMode="auto">
          <a:xfrm>
            <a:off x="457200" y="1447800"/>
            <a:ext cx="3219450" cy="1662113"/>
            <a:chOff x="288" y="912"/>
            <a:chExt cx="2028" cy="1047"/>
          </a:xfrm>
        </p:grpSpPr>
        <p:pic>
          <p:nvPicPr>
            <p:cNvPr id="566276" name="Picture 4" descr="helmet2-Diversity (Modified)-2 colors-noGL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12"/>
              <a:ext cx="2028" cy="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6277" name="Text Box 5"/>
            <p:cNvSpPr txBox="1">
              <a:spLocks noChangeArrowheads="1"/>
            </p:cNvSpPr>
            <p:nvPr/>
          </p:nvSpPr>
          <p:spPr bwMode="auto">
            <a:xfrm>
              <a:off x="816" y="1728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</p:grpSp>
      <p:grpSp>
        <p:nvGrpSpPr>
          <p:cNvPr id="566278" name="Group 6"/>
          <p:cNvGrpSpPr>
            <a:grpSpLocks/>
          </p:cNvGrpSpPr>
          <p:nvPr/>
        </p:nvGrpSpPr>
        <p:grpSpPr bwMode="auto">
          <a:xfrm>
            <a:off x="5638800" y="4648200"/>
            <a:ext cx="3219450" cy="1662113"/>
            <a:chOff x="3552" y="2784"/>
            <a:chExt cx="2028" cy="1047"/>
          </a:xfrm>
        </p:grpSpPr>
        <p:pic>
          <p:nvPicPr>
            <p:cNvPr id="566279" name="Picture 7" descr="helmet2-Diversity (Modified)-256 colors-noG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2784"/>
              <a:ext cx="2028" cy="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6280" name="Text Box 8"/>
            <p:cNvSpPr txBox="1">
              <a:spLocks noChangeArrowheads="1"/>
            </p:cNvSpPr>
            <p:nvPr/>
          </p:nvSpPr>
          <p:spPr bwMode="auto">
            <a:xfrm>
              <a:off x="4080" y="3600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256</a:t>
              </a:r>
            </a:p>
          </p:txBody>
        </p:sp>
      </p:grpSp>
      <p:grpSp>
        <p:nvGrpSpPr>
          <p:cNvPr id="566281" name="Group 9"/>
          <p:cNvGrpSpPr>
            <a:grpSpLocks/>
          </p:cNvGrpSpPr>
          <p:nvPr/>
        </p:nvGrpSpPr>
        <p:grpSpPr bwMode="auto">
          <a:xfrm>
            <a:off x="5715000" y="1447800"/>
            <a:ext cx="3219450" cy="1662113"/>
            <a:chOff x="3600" y="864"/>
            <a:chExt cx="2028" cy="1047"/>
          </a:xfrm>
        </p:grpSpPr>
        <p:pic>
          <p:nvPicPr>
            <p:cNvPr id="566282" name="Picture 10" descr="helmet2-Diversity (Modified)-16 colors-noGL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864"/>
              <a:ext cx="2028" cy="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6283" name="Text Box 11"/>
            <p:cNvSpPr txBox="1">
              <a:spLocks noChangeArrowheads="1"/>
            </p:cNvSpPr>
            <p:nvPr/>
          </p:nvSpPr>
          <p:spPr bwMode="auto">
            <a:xfrm>
              <a:off x="4224" y="1680"/>
              <a:ext cx="9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16</a:t>
              </a:r>
            </a:p>
          </p:txBody>
        </p:sp>
      </p:grpSp>
      <p:grpSp>
        <p:nvGrpSpPr>
          <p:cNvPr id="566284" name="Group 12"/>
          <p:cNvGrpSpPr>
            <a:grpSpLocks/>
          </p:cNvGrpSpPr>
          <p:nvPr/>
        </p:nvGrpSpPr>
        <p:grpSpPr bwMode="auto">
          <a:xfrm>
            <a:off x="533400" y="4648200"/>
            <a:ext cx="3219450" cy="1662113"/>
            <a:chOff x="432" y="2784"/>
            <a:chExt cx="2028" cy="1047"/>
          </a:xfrm>
        </p:grpSpPr>
        <p:pic>
          <p:nvPicPr>
            <p:cNvPr id="566285" name="Picture 13" descr="helmet2-Diversity (Modified)-4 colors-noGL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2784"/>
              <a:ext cx="2028" cy="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6286" name="Text Box 14"/>
            <p:cNvSpPr txBox="1">
              <a:spLocks noChangeArrowheads="1"/>
            </p:cNvSpPr>
            <p:nvPr/>
          </p:nvSpPr>
          <p:spPr bwMode="auto">
            <a:xfrm>
              <a:off x="1008" y="3600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4</a:t>
              </a:r>
            </a:p>
          </p:txBody>
        </p:sp>
      </p:grpSp>
      <p:sp>
        <p:nvSpPr>
          <p:cNvPr id="566287" name="Rectangle 1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sk-SK" sz="4000"/>
              <a:t>Modifikovaný algoritmus diverzity</a:t>
            </a: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6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66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6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67299" name="Group 3"/>
          <p:cNvGrpSpPr>
            <a:grpSpLocks/>
          </p:cNvGrpSpPr>
          <p:nvPr/>
        </p:nvGrpSpPr>
        <p:grpSpPr bwMode="auto">
          <a:xfrm>
            <a:off x="228600" y="1447800"/>
            <a:ext cx="4614863" cy="5289550"/>
            <a:chOff x="144" y="912"/>
            <a:chExt cx="2907" cy="3332"/>
          </a:xfrm>
        </p:grpSpPr>
        <p:pic>
          <p:nvPicPr>
            <p:cNvPr id="567300" name="Picture 4" descr="missm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912"/>
              <a:ext cx="1083" cy="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7301" name="Picture 5" descr="missme-Diversity-4 colors-noGL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776"/>
              <a:ext cx="1083" cy="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7302" name="Picture 6" descr="missme-Diversity-4 colors-GL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2640"/>
              <a:ext cx="1083" cy="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7303" name="Text Box 7"/>
            <p:cNvSpPr txBox="1">
              <a:spLocks noChangeArrowheads="1"/>
            </p:cNvSpPr>
            <p:nvPr/>
          </p:nvSpPr>
          <p:spPr bwMode="auto">
            <a:xfrm>
              <a:off x="240" y="2160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original</a:t>
              </a:r>
            </a:p>
          </p:txBody>
        </p:sp>
        <p:sp>
          <p:nvSpPr>
            <p:cNvPr id="567304" name="Text Box 8"/>
            <p:cNvSpPr txBox="1">
              <a:spLocks noChangeArrowheads="1"/>
            </p:cNvSpPr>
            <p:nvPr/>
          </p:nvSpPr>
          <p:spPr bwMode="auto">
            <a:xfrm>
              <a:off x="576" y="2976"/>
              <a:ext cx="9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Diver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it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a</a:t>
              </a: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/>
              </a:r>
              <a:b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</a:b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4 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farby</a:t>
              </a:r>
              <a:endParaRPr lang="en-US" sz="1800" b="1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  <p:sp>
          <p:nvSpPr>
            <p:cNvPr id="567305" name="Text Box 9"/>
            <p:cNvSpPr txBox="1">
              <a:spLocks noChangeArrowheads="1"/>
            </p:cNvSpPr>
            <p:nvPr/>
          </p:nvSpPr>
          <p:spPr bwMode="auto">
            <a:xfrm>
              <a:off x="1296" y="3840"/>
              <a:ext cx="9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Diver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z</a:t>
              </a: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it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a</a:t>
              </a: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/>
              </a:r>
              <a:b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</a:b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+ k-means</a:t>
              </a:r>
            </a:p>
          </p:txBody>
        </p:sp>
      </p:grpSp>
      <p:grpSp>
        <p:nvGrpSpPr>
          <p:cNvPr id="567306" name="Group 10"/>
          <p:cNvGrpSpPr>
            <a:grpSpLocks/>
          </p:cNvGrpSpPr>
          <p:nvPr/>
        </p:nvGrpSpPr>
        <p:grpSpPr bwMode="auto">
          <a:xfrm>
            <a:off x="4191000" y="1447800"/>
            <a:ext cx="4791075" cy="5289550"/>
            <a:chOff x="2640" y="912"/>
            <a:chExt cx="3018" cy="3332"/>
          </a:xfrm>
        </p:grpSpPr>
        <p:pic>
          <p:nvPicPr>
            <p:cNvPr id="567307" name="Picture 11" descr="rabbi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912"/>
              <a:ext cx="1146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7308" name="Picture 12" descr="rabbit-Popularity-16 colors-noGL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1776"/>
              <a:ext cx="1146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7309" name="Picture 13" descr="rabbit-Popularity-16 colors-GL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" y="2688"/>
              <a:ext cx="1146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7310" name="Text Box 14"/>
            <p:cNvSpPr txBox="1">
              <a:spLocks noChangeArrowheads="1"/>
            </p:cNvSpPr>
            <p:nvPr/>
          </p:nvSpPr>
          <p:spPr bwMode="auto">
            <a:xfrm>
              <a:off x="2784" y="2064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original</a:t>
              </a:r>
            </a:p>
          </p:txBody>
        </p:sp>
        <p:sp>
          <p:nvSpPr>
            <p:cNvPr id="567311" name="Text Box 15"/>
            <p:cNvSpPr txBox="1">
              <a:spLocks noChangeArrowheads="1"/>
            </p:cNvSpPr>
            <p:nvPr/>
          </p:nvSpPr>
          <p:spPr bwMode="auto">
            <a:xfrm>
              <a:off x="3264" y="2928"/>
              <a:ext cx="105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Popularit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a</a:t>
              </a: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/>
              </a:r>
              <a:b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</a:b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16 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farieb</a:t>
              </a:r>
              <a:endParaRPr lang="en-US" sz="1800" b="1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  <p:sp>
          <p:nvSpPr>
            <p:cNvPr id="567312" name="Text Box 16"/>
            <p:cNvSpPr txBox="1">
              <a:spLocks noChangeArrowheads="1"/>
            </p:cNvSpPr>
            <p:nvPr/>
          </p:nvSpPr>
          <p:spPr bwMode="auto">
            <a:xfrm>
              <a:off x="3936" y="3840"/>
              <a:ext cx="110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Popularit</a:t>
              </a:r>
              <a:r>
                <a:rPr lang="sk-SK" sz="1800" b="1">
                  <a:solidFill>
                    <a:schemeClr val="folHlink"/>
                  </a:solidFill>
                  <a:latin typeface="Courier New" pitchFamily="49" charset="0"/>
                </a:rPr>
                <a:t>a</a:t>
              </a: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/>
              </a:r>
              <a:b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</a:br>
              <a:r>
                <a:rPr lang="en-US" sz="1800" b="1">
                  <a:solidFill>
                    <a:schemeClr val="folHlink"/>
                  </a:solidFill>
                  <a:latin typeface="Courier New" pitchFamily="49" charset="0"/>
                </a:rPr>
                <a:t>+ k-means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67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67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2" descr="flow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092325"/>
            <a:ext cx="363537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0739" name="Picture 3" descr="flowers8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4144963"/>
            <a:ext cx="363537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0740" name="Picture 4" descr="flowers32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76200"/>
            <a:ext cx="363537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0741" name="Picture 5" descr="flowers256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225925"/>
            <a:ext cx="363537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0742" name="Picture 6" descr="flowers4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76200"/>
            <a:ext cx="363537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743" name="Text Box 7"/>
          <p:cNvSpPr txBox="1">
            <a:spLocks noChangeArrowheads="1"/>
          </p:cNvSpPr>
          <p:nvPr/>
        </p:nvSpPr>
        <p:spPr bwMode="auto">
          <a:xfrm>
            <a:off x="1476375" y="267335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4</a:t>
            </a:r>
            <a:endParaRPr lang="en-US"/>
          </a:p>
        </p:txBody>
      </p:sp>
      <p:sp>
        <p:nvSpPr>
          <p:cNvPr id="500744" name="Text Box 8"/>
          <p:cNvSpPr txBox="1">
            <a:spLocks noChangeArrowheads="1"/>
          </p:cNvSpPr>
          <p:nvPr/>
        </p:nvSpPr>
        <p:spPr bwMode="auto">
          <a:xfrm>
            <a:off x="1439863" y="36083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8</a:t>
            </a:r>
            <a:endParaRPr lang="en-US"/>
          </a:p>
        </p:txBody>
      </p:sp>
      <p:sp>
        <p:nvSpPr>
          <p:cNvPr id="500745" name="Text Box 9"/>
          <p:cNvSpPr txBox="1">
            <a:spLocks noChangeArrowheads="1"/>
          </p:cNvSpPr>
          <p:nvPr/>
        </p:nvSpPr>
        <p:spPr bwMode="auto">
          <a:xfrm>
            <a:off x="7272338" y="2673350"/>
            <a:ext cx="581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32</a:t>
            </a:r>
            <a:endParaRPr lang="en-US"/>
          </a:p>
        </p:txBody>
      </p:sp>
      <p:sp>
        <p:nvSpPr>
          <p:cNvPr id="500746" name="Text Box 10"/>
          <p:cNvSpPr txBox="1">
            <a:spLocks noChangeArrowheads="1"/>
          </p:cNvSpPr>
          <p:nvPr/>
        </p:nvSpPr>
        <p:spPr bwMode="auto">
          <a:xfrm>
            <a:off x="7127875" y="3681413"/>
            <a:ext cx="779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256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43" grpId="0"/>
      <p:bldP spid="500744" grpId="0"/>
      <p:bldP spid="500745" grpId="0"/>
      <p:bldP spid="50074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Inverse colormaping</a:t>
            </a:r>
            <a:endParaRPr lang="en-US"/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 smtClean="0"/>
              <a:t>Proces ktorý mapuje farby obrazu do limitovanej množiny reprezentatívnych farieb</a:t>
            </a:r>
          </a:p>
          <a:p>
            <a:r>
              <a:rPr lang="sk-SK" sz="2800" dirty="0" smtClean="0"/>
              <a:t>Reprezentatívne farby definované</a:t>
            </a:r>
          </a:p>
          <a:p>
            <a:pPr lvl="2"/>
            <a:r>
              <a:rPr lang="sk-SK" sz="2000" dirty="0" err="1" smtClean="0"/>
              <a:t>kvantovacími</a:t>
            </a:r>
            <a:r>
              <a:rPr lang="sk-SK" sz="2000" dirty="0" smtClean="0"/>
              <a:t> algoritmami</a:t>
            </a:r>
          </a:p>
          <a:p>
            <a:pPr lvl="2"/>
            <a:r>
              <a:rPr lang="sk-SK" sz="2000" dirty="0" smtClean="0"/>
              <a:t>Farebnou paletou</a:t>
            </a:r>
          </a:p>
          <a:p>
            <a:r>
              <a:rPr lang="sk-SK" sz="2800" dirty="0" smtClean="0"/>
              <a:t>Pre každú farbu c nájdeme najbližšieho reprezentanta Q(c)</a:t>
            </a:r>
            <a:endParaRPr lang="sk-SK" sz="2800" dirty="0"/>
          </a:p>
        </p:txBody>
      </p:sp>
      <p:pic>
        <p:nvPicPr>
          <p:cNvPr id="5713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941888"/>
            <a:ext cx="3600450" cy="112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Inverse colormaping</a:t>
            </a:r>
            <a:endParaRPr lang="en-US"/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2492375"/>
            <a:ext cx="8543925" cy="233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k-SK" dirty="0" smtClean="0"/>
              <a:t>Primitívny algoritmus </a:t>
            </a:r>
          </a:p>
          <a:p>
            <a:pPr lvl="2"/>
            <a:r>
              <a:rPr lang="sk-SK" dirty="0" smtClean="0"/>
              <a:t>Pre každú farbu c obrazu prehľadáme všetkých reprezentantov</a:t>
            </a:r>
          </a:p>
          <a:p>
            <a:pPr lvl="2"/>
            <a:r>
              <a:rPr lang="sk-SK" dirty="0" smtClean="0"/>
              <a:t>Obraz 256*256 , paleta farieb 256 -&gt;  </a:t>
            </a:r>
            <a:r>
              <a:rPr lang="sk-SK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256</a:t>
            </a:r>
            <a:r>
              <a:rPr lang="sk-SK" baseline="300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 </a:t>
            </a:r>
            <a:r>
              <a:rPr lang="sk-SK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porovnaní</a:t>
            </a:r>
            <a:endParaRPr lang="sk-SK" dirty="0">
              <a:solidFill>
                <a:schemeClr val="folHlink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Inverzné mapovanie pomocou 3D Voronoiovho diagramu</a:t>
            </a:r>
            <a:endParaRPr lang="en-US" sz="4000"/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k-SK" dirty="0" err="1" smtClean="0"/>
              <a:t>Thomas</a:t>
            </a:r>
            <a:endParaRPr lang="sk-SK" dirty="0" smtClean="0"/>
          </a:p>
          <a:p>
            <a:pPr>
              <a:lnSpc>
                <a:spcPct val="90000"/>
              </a:lnSpc>
            </a:pPr>
            <a:r>
              <a:rPr lang="sk-SK" dirty="0" smtClean="0"/>
              <a:t>Diskrétny </a:t>
            </a:r>
            <a:r>
              <a:rPr lang="sk-SK" dirty="0" err="1" smtClean="0"/>
              <a:t>Voronoiov</a:t>
            </a:r>
            <a:r>
              <a:rPr lang="sk-SK" dirty="0" smtClean="0"/>
              <a:t> diagram definovaný reprezentatívnymi farbami palety.</a:t>
            </a:r>
          </a:p>
          <a:p>
            <a:pPr lvl="2">
              <a:lnSpc>
                <a:spcPct val="90000"/>
              </a:lnSpc>
            </a:pPr>
            <a:r>
              <a:rPr lang="sk-SK" dirty="0" smtClean="0"/>
              <a:t>Definovaný </a:t>
            </a:r>
            <a:r>
              <a:rPr lang="sk-SK" dirty="0" err="1" smtClean="0"/>
              <a:t>p-bodmi</a:t>
            </a:r>
            <a:r>
              <a:rPr lang="sk-SK" dirty="0" smtClean="0"/>
              <a:t> = rozdelenie obrazu na p buniek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Kódované 3D pole </a:t>
            </a:r>
            <a:r>
              <a:rPr lang="sk-SK" dirty="0" err="1" smtClean="0"/>
              <a:t>integerov</a:t>
            </a:r>
            <a:r>
              <a:rPr lang="sk-SK" dirty="0" smtClean="0"/>
              <a:t> </a:t>
            </a:r>
          </a:p>
          <a:p>
            <a:pPr lvl="2">
              <a:lnSpc>
                <a:spcPct val="90000"/>
              </a:lnSpc>
            </a:pPr>
            <a:r>
              <a:rPr lang="sk-SK" dirty="0" smtClean="0"/>
              <a:t>Farba a index na najbližšieho reprezentanta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Raz vypočítame diagram potom mapovanie bez výpočtov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895725"/>
            <a:ext cx="29559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748" name="Text Box 4"/>
          <p:cNvSpPr txBox="1">
            <a:spLocks noChangeArrowheads="1"/>
          </p:cNvSpPr>
          <p:nvPr/>
        </p:nvSpPr>
        <p:spPr bwMode="auto">
          <a:xfrm>
            <a:off x="215900" y="2924175"/>
            <a:ext cx="853281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400" dirty="0" smtClean="0"/>
              <a:t>Riešenie</a:t>
            </a:r>
          </a:p>
          <a:p>
            <a:r>
              <a:rPr lang="sk-SK" sz="2400" dirty="0" err="1" smtClean="0"/>
              <a:t>Thomas</a:t>
            </a:r>
            <a:r>
              <a:rPr lang="sk-SK" sz="2400" dirty="0" smtClean="0"/>
              <a:t> odstráni 3 najmenej dôležité bity z každého R,G,B komponentu – 32</a:t>
            </a:r>
            <a:r>
              <a:rPr lang="sk-SK" sz="2400" baseline="30000" dirty="0" smtClean="0"/>
              <a:t>3 </a:t>
            </a:r>
            <a:r>
              <a:rPr lang="sk-SK" sz="2400" dirty="0" smtClean="0"/>
              <a:t>indexov</a:t>
            </a:r>
            <a:endParaRPr lang="sk-SK" sz="2400" baseline="30000" dirty="0" smtClean="0"/>
          </a:p>
          <a:p>
            <a:endParaRPr lang="sk-SK" sz="2400" dirty="0" smtClean="0"/>
          </a:p>
          <a:p>
            <a:r>
              <a:rPr lang="sk-SK" sz="2400" dirty="0" smtClean="0"/>
              <a:t>Euklidovská metrika?</a:t>
            </a:r>
          </a:p>
          <a:p>
            <a:r>
              <a:rPr lang="sk-SK" sz="2400" dirty="0" smtClean="0"/>
              <a:t>RGB </a:t>
            </a:r>
            <a:r>
              <a:rPr lang="sk-SK" sz="2400" dirty="0" err="1" smtClean="0"/>
              <a:t>vs</a:t>
            </a:r>
            <a:r>
              <a:rPr lang="sk-SK" sz="2400" dirty="0" smtClean="0"/>
              <a:t>. </a:t>
            </a:r>
            <a:r>
              <a:rPr lang="sk-SK" sz="2400" b="1" dirty="0" err="1" smtClean="0">
                <a:solidFill>
                  <a:schemeClr val="folHlink"/>
                </a:solidFill>
              </a:rPr>
              <a:t>Lab</a:t>
            </a:r>
            <a:r>
              <a:rPr lang="sk-SK" sz="2400" dirty="0" smtClean="0"/>
              <a:t> </a:t>
            </a:r>
            <a:r>
              <a:rPr lang="sk-SK" sz="2400" dirty="0" err="1" smtClean="0"/>
              <a:t>vs</a:t>
            </a:r>
            <a:r>
              <a:rPr lang="sk-SK" sz="2400" dirty="0" smtClean="0"/>
              <a:t>. HSV</a:t>
            </a:r>
            <a:endParaRPr lang="sk-SK" sz="2400" dirty="0"/>
          </a:p>
        </p:txBody>
      </p:sp>
      <p:sp>
        <p:nvSpPr>
          <p:cNvPr id="543749" name="Rectangle 5"/>
          <p:cNvSpPr>
            <a:spLocks noChangeArrowheads="1"/>
          </p:cNvSpPr>
          <p:nvPr/>
        </p:nvSpPr>
        <p:spPr bwMode="auto">
          <a:xfrm>
            <a:off x="468313" y="1889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sk-SK" sz="40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Inverzné mapovanie pomocou 3D Voronoiovho diagramu</a:t>
            </a:r>
            <a:endParaRPr lang="en-US" sz="40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43751" name="Text Box 7"/>
          <p:cNvSpPr txBox="1">
            <a:spLocks noChangeArrowheads="1"/>
          </p:cNvSpPr>
          <p:nvPr/>
        </p:nvSpPr>
        <p:spPr bwMode="auto">
          <a:xfrm>
            <a:off x="142875" y="1520825"/>
            <a:ext cx="87137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400" dirty="0" smtClean="0"/>
              <a:t>Nevýhody</a:t>
            </a:r>
          </a:p>
          <a:p>
            <a:r>
              <a:rPr lang="sk-SK" sz="2400" dirty="0" smtClean="0"/>
              <a:t>Konštrukcia 3D </a:t>
            </a:r>
            <a:r>
              <a:rPr lang="sk-SK" sz="2400" dirty="0" err="1" smtClean="0"/>
              <a:t>Voronoiovho</a:t>
            </a:r>
            <a:r>
              <a:rPr lang="sk-SK" sz="2400" dirty="0" smtClean="0"/>
              <a:t> diagramu - výpočtovo náročné</a:t>
            </a:r>
          </a:p>
          <a:p>
            <a:r>
              <a:rPr lang="sk-SK" sz="2400" dirty="0" smtClean="0"/>
              <a:t> 3D diagram v RGB = 256</a:t>
            </a:r>
            <a:r>
              <a:rPr lang="sk-SK" sz="2400" baseline="30000" dirty="0" smtClean="0"/>
              <a:t>3</a:t>
            </a:r>
            <a:r>
              <a:rPr lang="sk-SK" sz="2400" dirty="0" smtClean="0"/>
              <a:t> indexov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Rozdelenie priestoru</a:t>
            </a:r>
            <a:endParaRPr lang="en-US"/>
          </a:p>
        </p:txBody>
      </p:sp>
      <p:graphicFrame>
        <p:nvGraphicFramePr>
          <p:cNvPr id="5447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919663" y="2673350"/>
          <a:ext cx="3873500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795" name="Image" r:id="rId3" imgW="6442640" imgH="6442640" progId="Photoshop.Image.5">
                  <p:embed/>
                </p:oleObj>
              </mc:Choice>
              <mc:Fallback>
                <p:oleObj name="Image" r:id="rId3" imgW="6442640" imgH="6442640" progId="Photoshop.Image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663" y="2673350"/>
                        <a:ext cx="3873500" cy="387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4772" name="Text Box 4"/>
          <p:cNvSpPr txBox="1">
            <a:spLocks noChangeArrowheads="1"/>
          </p:cNvSpPr>
          <p:nvPr/>
        </p:nvSpPr>
        <p:spPr bwMode="auto">
          <a:xfrm>
            <a:off x="395288" y="1581150"/>
            <a:ext cx="5592762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 smtClean="0"/>
              <a:t>Pevné prahy, nie nutne pravidelné</a:t>
            </a:r>
          </a:p>
          <a:p>
            <a:r>
              <a:rPr lang="sk-SK" dirty="0" smtClean="0"/>
              <a:t>Jednoduché, ale nie presné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807075" cy="4530725"/>
          </a:xfrm>
        </p:spPr>
        <p:txBody>
          <a:bodyPr/>
          <a:lstStyle/>
          <a:p>
            <a:r>
              <a:rPr lang="sk-SK" sz="2400" dirty="0" err="1" smtClean="0"/>
              <a:t>Brun</a:t>
            </a:r>
            <a:endParaRPr lang="sk-SK" sz="2400" dirty="0" smtClean="0"/>
          </a:p>
          <a:p>
            <a:r>
              <a:rPr lang="sk-SK" sz="2400" dirty="0" smtClean="0"/>
              <a:t>projekcia 3D </a:t>
            </a:r>
            <a:r>
              <a:rPr lang="sk-SK" sz="2400" dirty="0" err="1" smtClean="0"/>
              <a:t>Voronoiovho</a:t>
            </a:r>
            <a:r>
              <a:rPr lang="sk-SK" sz="2400" dirty="0" smtClean="0"/>
              <a:t> diagramu do 2D</a:t>
            </a:r>
          </a:p>
          <a:p>
            <a:r>
              <a:rPr lang="sk-SK" sz="2400" dirty="0" smtClean="0"/>
              <a:t>Prvé 2 vlastne vektory</a:t>
            </a:r>
          </a:p>
          <a:p>
            <a:endParaRPr lang="sk-SK" sz="2400" dirty="0" smtClean="0"/>
          </a:p>
          <a:p>
            <a:endParaRPr lang="sk-SK" sz="2400" dirty="0" smtClean="0"/>
          </a:p>
          <a:p>
            <a:r>
              <a:rPr lang="sk-SK" sz="2400" dirty="0" smtClean="0"/>
              <a:t>V</a:t>
            </a:r>
            <a:r>
              <a:rPr lang="sk-SK" sz="2400" baseline="-25000" dirty="0" smtClean="0"/>
              <a:t>I </a:t>
            </a:r>
            <a:r>
              <a:rPr lang="sk-SK" sz="2400" dirty="0" smtClean="0"/>
              <a:t>– 2D diagram</a:t>
            </a:r>
            <a:endParaRPr lang="sk-SK" sz="2400" baseline="-25000" dirty="0" smtClean="0"/>
          </a:p>
          <a:p>
            <a:r>
              <a:rPr lang="sk-SK" sz="2400" dirty="0" smtClean="0"/>
              <a:t>D</a:t>
            </a:r>
            <a:r>
              <a:rPr lang="sk-SK" sz="2400" baseline="-25000" dirty="0" smtClean="0"/>
              <a:t>I</a:t>
            </a:r>
            <a:r>
              <a:rPr lang="sk-SK" sz="2400" dirty="0" smtClean="0"/>
              <a:t> – </a:t>
            </a:r>
            <a:r>
              <a:rPr lang="sk-SK" sz="2400" dirty="0" err="1" smtClean="0"/>
              <a:t>Delaunayov</a:t>
            </a:r>
            <a:r>
              <a:rPr lang="sk-SK" sz="2400" dirty="0" smtClean="0"/>
              <a:t> graf</a:t>
            </a:r>
            <a:endParaRPr lang="sk-SK" sz="2400" dirty="0"/>
          </a:p>
        </p:txBody>
      </p:sp>
      <p:sp>
        <p:nvSpPr>
          <p:cNvPr id="546820" name="Rectangle 4"/>
          <p:cNvSpPr>
            <a:spLocks noChangeArrowheads="1"/>
          </p:cNvSpPr>
          <p:nvPr/>
        </p:nvSpPr>
        <p:spPr bwMode="auto">
          <a:xfrm>
            <a:off x="468313" y="1889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sk-SK" sz="40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Inverzné mapovanie pomocou 2D Voronoiovho diagramu</a:t>
            </a:r>
            <a:endParaRPr lang="en-US" sz="40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5468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592263"/>
            <a:ext cx="2043112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6823" name="Text Box 7"/>
          <p:cNvSpPr txBox="1">
            <a:spLocks noChangeArrowheads="1"/>
          </p:cNvSpPr>
          <p:nvPr/>
        </p:nvSpPr>
        <p:spPr bwMode="auto">
          <a:xfrm>
            <a:off x="5976938" y="5697538"/>
            <a:ext cx="3167062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/>
              <a:t>The set of colors of the Lenna test image and the</a:t>
            </a:r>
            <a:r>
              <a:rPr lang="sk-SK" sz="1400"/>
              <a:t> </a:t>
            </a:r>
            <a:r>
              <a:rPr lang="en-US" sz="1400"/>
              <a:t>3 eigenvectors (</a:t>
            </a:r>
            <a:r>
              <a:rPr lang="en-US" sz="1400" i="1"/>
              <a:t>v</a:t>
            </a:r>
            <a:r>
              <a:rPr lang="en-US" sz="1400"/>
              <a:t>1</a:t>
            </a:r>
            <a:r>
              <a:rPr lang="en-US" sz="1400" i="1"/>
              <a:t>; v</a:t>
            </a:r>
            <a:r>
              <a:rPr lang="en-US" sz="1400"/>
              <a:t>2</a:t>
            </a:r>
            <a:r>
              <a:rPr lang="en-US" sz="1400" i="1"/>
              <a:t>; v</a:t>
            </a:r>
            <a:r>
              <a:rPr lang="en-US" sz="1400"/>
              <a:t>3) of its covariance matrix. The length of</a:t>
            </a:r>
            <a:r>
              <a:rPr lang="sk-SK" sz="1400"/>
              <a:t> </a:t>
            </a:r>
            <a:r>
              <a:rPr lang="en-US" sz="1400"/>
              <a:t>each vector is proportional to its eigenvalue</a:t>
            </a:r>
          </a:p>
        </p:txBody>
      </p:sp>
      <p:pic>
        <p:nvPicPr>
          <p:cNvPr id="54682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608388"/>
            <a:ext cx="2089150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682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429000"/>
            <a:ext cx="3527425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6827" name="Text Box 11"/>
          <p:cNvSpPr txBox="1">
            <a:spLocks noChangeArrowheads="1"/>
          </p:cNvSpPr>
          <p:nvPr/>
        </p:nvSpPr>
        <p:spPr bwMode="auto">
          <a:xfrm>
            <a:off x="323850" y="6165850"/>
            <a:ext cx="5364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Brun L., Secroun C.: A Fast Algorithm for Inverse Colormap Computation", Computer Graphics Forum, vol. 17, December 1998, pp 263-271(9),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579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3141663"/>
            <a:ext cx="2576512" cy="34925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5457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620713"/>
            <a:ext cx="2295525" cy="215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5798" name="Picture 6" descr="Rosa_Gold_Glow_2_small_nobl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476250"/>
            <a:ext cx="2540000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5799" name="Picture 7" descr="608px-Rosa_Gold_Glow_2_small_noblue_color_spa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8" y="3141663"/>
            <a:ext cx="3527425" cy="348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9173" name="Text Box 5"/>
          <p:cNvSpPr txBox="1">
            <a:spLocks noChangeArrowheads="1"/>
          </p:cNvSpPr>
          <p:nvPr/>
        </p:nvSpPr>
        <p:spPr bwMode="auto">
          <a:xfrm>
            <a:off x="468313" y="1449388"/>
            <a:ext cx="8135937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dirty="0" smtClean="0"/>
              <a:t>Ďalšie metódy</a:t>
            </a:r>
          </a:p>
          <a:p>
            <a:endParaRPr lang="sk-SK" dirty="0" smtClean="0"/>
          </a:p>
          <a:p>
            <a:r>
              <a:rPr lang="sk-SK" dirty="0" smtClean="0"/>
              <a:t>Simulované žíhanie</a:t>
            </a:r>
          </a:p>
          <a:p>
            <a:r>
              <a:rPr lang="sk-SK" dirty="0" smtClean="0"/>
              <a:t>Genetické algoritmy</a:t>
            </a:r>
          </a:p>
          <a:p>
            <a:r>
              <a:rPr lang="sk-SK" dirty="0" err="1" smtClean="0"/>
              <a:t>Hexagonálna</a:t>
            </a:r>
            <a:r>
              <a:rPr lang="sk-SK" dirty="0" smtClean="0"/>
              <a:t> mriežka</a:t>
            </a:r>
          </a:p>
          <a:p>
            <a:r>
              <a:rPr lang="sk-SK" dirty="0" smtClean="0"/>
              <a:t>Polárna </a:t>
            </a:r>
            <a:r>
              <a:rPr lang="sk-SK" dirty="0" err="1" smtClean="0"/>
              <a:t>kvantizácia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519174" name="Picture 6" descr="lattice_h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1628775"/>
            <a:ext cx="3951287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91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3824288"/>
            <a:ext cx="3136900" cy="2636837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9177" name="Oval 9"/>
          <p:cNvSpPr>
            <a:spLocks noChangeArrowheads="1"/>
          </p:cNvSpPr>
          <p:nvPr/>
        </p:nvSpPr>
        <p:spPr bwMode="auto">
          <a:xfrm>
            <a:off x="5988050" y="4098925"/>
            <a:ext cx="2209800" cy="2209800"/>
          </a:xfrm>
          <a:prstGeom prst="ellips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78" name="Oval 10"/>
          <p:cNvSpPr>
            <a:spLocks noChangeArrowheads="1"/>
          </p:cNvSpPr>
          <p:nvPr/>
        </p:nvSpPr>
        <p:spPr bwMode="auto">
          <a:xfrm>
            <a:off x="6457950" y="4568825"/>
            <a:ext cx="1295400" cy="1295400"/>
          </a:xfrm>
          <a:prstGeom prst="ellips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79" name="Oval 11"/>
          <p:cNvSpPr>
            <a:spLocks noChangeArrowheads="1"/>
          </p:cNvSpPr>
          <p:nvPr/>
        </p:nvSpPr>
        <p:spPr bwMode="auto">
          <a:xfrm>
            <a:off x="6851650" y="4949825"/>
            <a:ext cx="533400" cy="533400"/>
          </a:xfrm>
          <a:prstGeom prst="ellips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0" name="Line 12"/>
          <p:cNvSpPr>
            <a:spLocks noChangeShapeType="1"/>
          </p:cNvSpPr>
          <p:nvPr/>
        </p:nvSpPr>
        <p:spPr bwMode="auto">
          <a:xfrm>
            <a:off x="7118350" y="4946650"/>
            <a:ext cx="0" cy="5334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1" name="Line 13"/>
          <p:cNvSpPr>
            <a:spLocks noChangeShapeType="1"/>
          </p:cNvSpPr>
          <p:nvPr/>
        </p:nvSpPr>
        <p:spPr bwMode="auto">
          <a:xfrm>
            <a:off x="6845300" y="5226050"/>
            <a:ext cx="533400" cy="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2" name="Line 14"/>
          <p:cNvSpPr>
            <a:spLocks noChangeShapeType="1"/>
          </p:cNvSpPr>
          <p:nvPr/>
        </p:nvSpPr>
        <p:spPr bwMode="auto">
          <a:xfrm>
            <a:off x="6696075" y="4708525"/>
            <a:ext cx="257175" cy="29845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3" name="Line 15"/>
          <p:cNvSpPr>
            <a:spLocks noChangeShapeType="1"/>
          </p:cNvSpPr>
          <p:nvPr/>
        </p:nvSpPr>
        <p:spPr bwMode="auto">
          <a:xfrm flipV="1">
            <a:off x="7219950" y="4632325"/>
            <a:ext cx="152400" cy="3048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4" name="Line 16"/>
          <p:cNvSpPr>
            <a:spLocks noChangeShapeType="1"/>
          </p:cNvSpPr>
          <p:nvPr/>
        </p:nvSpPr>
        <p:spPr bwMode="auto">
          <a:xfrm>
            <a:off x="7219950" y="49371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5" name="Line 17"/>
          <p:cNvSpPr>
            <a:spLocks noChangeShapeType="1"/>
          </p:cNvSpPr>
          <p:nvPr/>
        </p:nvSpPr>
        <p:spPr bwMode="auto">
          <a:xfrm flipV="1">
            <a:off x="7385050" y="4984750"/>
            <a:ext cx="304800" cy="1524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6" name="Line 18"/>
          <p:cNvSpPr>
            <a:spLocks noChangeShapeType="1"/>
          </p:cNvSpPr>
          <p:nvPr/>
        </p:nvSpPr>
        <p:spPr bwMode="auto">
          <a:xfrm flipV="1">
            <a:off x="6534150" y="5318125"/>
            <a:ext cx="304800" cy="1524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7" name="Line 19"/>
          <p:cNvSpPr>
            <a:spLocks noChangeShapeType="1"/>
          </p:cNvSpPr>
          <p:nvPr/>
        </p:nvSpPr>
        <p:spPr bwMode="auto">
          <a:xfrm>
            <a:off x="6686550" y="4175125"/>
            <a:ext cx="152400" cy="4572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8" name="Line 20"/>
          <p:cNvSpPr>
            <a:spLocks noChangeShapeType="1"/>
          </p:cNvSpPr>
          <p:nvPr/>
        </p:nvSpPr>
        <p:spPr bwMode="auto">
          <a:xfrm flipH="1">
            <a:off x="7143750" y="4098925"/>
            <a:ext cx="76200" cy="4572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89" name="Line 21"/>
          <p:cNvSpPr>
            <a:spLocks noChangeShapeType="1"/>
          </p:cNvSpPr>
          <p:nvPr/>
        </p:nvSpPr>
        <p:spPr bwMode="auto">
          <a:xfrm flipH="1">
            <a:off x="7524750" y="4327525"/>
            <a:ext cx="228600" cy="3810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0" name="Line 22"/>
          <p:cNvSpPr>
            <a:spLocks noChangeShapeType="1"/>
          </p:cNvSpPr>
          <p:nvPr/>
        </p:nvSpPr>
        <p:spPr bwMode="auto">
          <a:xfrm flipV="1">
            <a:off x="7753350" y="4937125"/>
            <a:ext cx="387350" cy="762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1" name="Line 23"/>
          <p:cNvSpPr>
            <a:spLocks noChangeShapeType="1"/>
          </p:cNvSpPr>
          <p:nvPr/>
        </p:nvSpPr>
        <p:spPr bwMode="auto">
          <a:xfrm>
            <a:off x="6153150" y="4632325"/>
            <a:ext cx="381000" cy="2286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2" name="Line 24"/>
          <p:cNvSpPr>
            <a:spLocks noChangeShapeType="1"/>
          </p:cNvSpPr>
          <p:nvPr/>
        </p:nvSpPr>
        <p:spPr bwMode="auto">
          <a:xfrm>
            <a:off x="6000750" y="5241925"/>
            <a:ext cx="457200" cy="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3" name="Line 25"/>
          <p:cNvSpPr>
            <a:spLocks noChangeShapeType="1"/>
          </p:cNvSpPr>
          <p:nvPr/>
        </p:nvSpPr>
        <p:spPr bwMode="auto">
          <a:xfrm>
            <a:off x="7753350" y="5394325"/>
            <a:ext cx="381000" cy="762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4" name="Line 26"/>
          <p:cNvSpPr>
            <a:spLocks noChangeShapeType="1"/>
          </p:cNvSpPr>
          <p:nvPr/>
        </p:nvSpPr>
        <p:spPr bwMode="auto">
          <a:xfrm flipV="1">
            <a:off x="6229350" y="5622925"/>
            <a:ext cx="381000" cy="2286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5" name="Line 27"/>
          <p:cNvSpPr>
            <a:spLocks noChangeShapeType="1"/>
          </p:cNvSpPr>
          <p:nvPr/>
        </p:nvSpPr>
        <p:spPr bwMode="auto">
          <a:xfrm flipV="1">
            <a:off x="6762750" y="5470525"/>
            <a:ext cx="228600" cy="3048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6" name="Line 28"/>
          <p:cNvSpPr>
            <a:spLocks noChangeShapeType="1"/>
          </p:cNvSpPr>
          <p:nvPr/>
        </p:nvSpPr>
        <p:spPr bwMode="auto">
          <a:xfrm>
            <a:off x="7219950" y="5470525"/>
            <a:ext cx="152400" cy="3048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7" name="Line 29"/>
          <p:cNvSpPr>
            <a:spLocks noChangeShapeType="1"/>
          </p:cNvSpPr>
          <p:nvPr/>
        </p:nvSpPr>
        <p:spPr bwMode="auto">
          <a:xfrm>
            <a:off x="7372350" y="5318125"/>
            <a:ext cx="304800" cy="1524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8" name="Line 30"/>
          <p:cNvSpPr>
            <a:spLocks noChangeShapeType="1"/>
          </p:cNvSpPr>
          <p:nvPr/>
        </p:nvSpPr>
        <p:spPr bwMode="auto">
          <a:xfrm flipH="1">
            <a:off x="6686550" y="5851525"/>
            <a:ext cx="152400" cy="3810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199" name="Line 31"/>
          <p:cNvSpPr>
            <a:spLocks noChangeShapeType="1"/>
          </p:cNvSpPr>
          <p:nvPr/>
        </p:nvSpPr>
        <p:spPr bwMode="auto">
          <a:xfrm>
            <a:off x="7296150" y="5851525"/>
            <a:ext cx="76200" cy="3810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200" name="Line 32"/>
          <p:cNvSpPr>
            <a:spLocks noChangeShapeType="1"/>
          </p:cNvSpPr>
          <p:nvPr/>
        </p:nvSpPr>
        <p:spPr bwMode="auto">
          <a:xfrm>
            <a:off x="7600950" y="5699125"/>
            <a:ext cx="304800" cy="2286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201" name="Line 33"/>
          <p:cNvSpPr>
            <a:spLocks noChangeShapeType="1"/>
          </p:cNvSpPr>
          <p:nvPr/>
        </p:nvSpPr>
        <p:spPr bwMode="auto">
          <a:xfrm>
            <a:off x="6915150" y="5013325"/>
            <a:ext cx="381000" cy="3810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9202" name="Line 34"/>
          <p:cNvSpPr>
            <a:spLocks noChangeShapeType="1"/>
          </p:cNvSpPr>
          <p:nvPr/>
        </p:nvSpPr>
        <p:spPr bwMode="auto">
          <a:xfrm flipH="1">
            <a:off x="6915150" y="5013325"/>
            <a:ext cx="381000" cy="381000"/>
          </a:xfrm>
          <a:prstGeom prst="line">
            <a:avLst/>
          </a:prstGeom>
          <a:noFill/>
          <a:ln w="9525">
            <a:solidFill>
              <a:srgbClr val="FF4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bežná dráha">
  <a:themeElements>
    <a:clrScheme name="Obežná dráha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bežná dráh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bežná dráha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ežná dráha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ežná dráha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7172</TotalTime>
  <Words>1496</Words>
  <Application>Microsoft Office PowerPoint</Application>
  <PresentationFormat>On-screen Show (4:3)</PresentationFormat>
  <Paragraphs>406</Paragraphs>
  <Slides>76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76</vt:i4>
      </vt:variant>
    </vt:vector>
  </HeadingPairs>
  <TitlesOfParts>
    <vt:vector size="81" baseType="lpstr">
      <vt:lpstr>Obežná dráha</vt:lpstr>
      <vt:lpstr>Rovnica</vt:lpstr>
      <vt:lpstr>Equation</vt:lpstr>
      <vt:lpstr>Image</vt:lpstr>
      <vt:lpstr>SmartDraw.2</vt:lpstr>
      <vt:lpstr>PowerPoint Presentation</vt:lpstr>
      <vt:lpstr>Originál</vt:lpstr>
      <vt:lpstr>Čo chceme?</vt:lpstr>
      <vt:lpstr>PowerPoint Presentation</vt:lpstr>
      <vt:lpstr>PowerPoint Presentation</vt:lpstr>
      <vt:lpstr>Kvantovanie</vt:lpstr>
      <vt:lpstr>Kvantovanie matematicky</vt:lpstr>
      <vt:lpstr>Fázy kvantovania</vt:lpstr>
      <vt:lpstr>Chyba kvantovania</vt:lpstr>
      <vt:lpstr>Chyba kvantovania</vt:lpstr>
      <vt:lpstr>PowerPoint Presentation</vt:lpstr>
      <vt:lpstr>PowerPoint Presentation</vt:lpstr>
      <vt:lpstr>Chyba kvantovania</vt:lpstr>
      <vt:lpstr>Podmienky optimality</vt:lpstr>
      <vt:lpstr>Podmienky optimality</vt:lpstr>
      <vt:lpstr>Kvantovanie</vt:lpstr>
      <vt:lpstr>Kvantovanie – zhlukovacie metódy Clustering methods</vt:lpstr>
      <vt:lpstr>Uniformné kvantovanie</vt:lpstr>
      <vt:lpstr>PowerPoint Presentation</vt:lpstr>
      <vt:lpstr>Nezávislé skalárne kvantovanie</vt:lpstr>
      <vt:lpstr>Sekvenčné skalárne kvantovanie</vt:lpstr>
      <vt:lpstr>Sekvenčné skalárne kvantovanie</vt:lpstr>
      <vt:lpstr>Rozdeľovací prístup </vt:lpstr>
      <vt:lpstr>Algoritmus rozdelenia podľa mediánu (median cut) </vt:lpstr>
      <vt:lpstr>Median Cut</vt:lpstr>
      <vt:lpstr>Median Cut</vt:lpstr>
      <vt:lpstr>Median Cut</vt:lpstr>
      <vt:lpstr>PowerPoint Presentation</vt:lpstr>
      <vt:lpstr>K-Means Clustering</vt:lpstr>
      <vt:lpstr>K-Means Clustering</vt:lpstr>
      <vt:lpstr>K-Means Clustering</vt:lpstr>
      <vt:lpstr>K-Means Clustering</vt:lpstr>
      <vt:lpstr>K-Means Clustering</vt:lpstr>
      <vt:lpstr>K-Means Clustering</vt:lpstr>
      <vt:lpstr>K-Means Clustering</vt:lpstr>
      <vt:lpstr>K-Means Clustering</vt:lpstr>
      <vt:lpstr>K-Means Clustering</vt:lpstr>
      <vt:lpstr>Median Cut</vt:lpstr>
      <vt:lpstr>Median Cut</vt:lpstr>
      <vt:lpstr>Lepšie riešenie</vt:lpstr>
      <vt:lpstr>Delenie na báze PCA</vt:lpstr>
      <vt:lpstr>Delenie na báze PCA</vt:lpstr>
      <vt:lpstr>PowerPoint Presentation</vt:lpstr>
      <vt:lpstr>Zlučovací prístup </vt:lpstr>
      <vt:lpstr>Vzdialenosť zhlukov</vt:lpstr>
      <vt:lpstr>Zlučovanie  Pairwise Nearest Neighbor  (PNN alg.)</vt:lpstr>
      <vt:lpstr>Iteratívne zmršťovanie (shrinking)</vt:lpstr>
      <vt:lpstr>Shrinking</vt:lpstr>
      <vt:lpstr>Rozdiel</vt:lpstr>
      <vt:lpstr>Max – min algoritmus</vt:lpstr>
      <vt:lpstr>Max – min algoritmus</vt:lpstr>
      <vt:lpstr>Kombinovaný prístup</vt:lpstr>
      <vt:lpstr>Algoritmus Octree</vt:lpstr>
      <vt:lpstr>Algoritmus Octree</vt:lpstr>
      <vt:lpstr>PowerPoint Presentation</vt:lpstr>
      <vt:lpstr>Algoritmus Octree</vt:lpstr>
      <vt:lpstr>Algoritmus Octree</vt:lpstr>
      <vt:lpstr>Algoritmus Octree</vt:lpstr>
      <vt:lpstr>Algoritmus popularity</vt:lpstr>
      <vt:lpstr>Algoritmus popularity</vt:lpstr>
      <vt:lpstr>Algoritmus popularity vs. uniformný</vt:lpstr>
      <vt:lpstr>Algoritmus popularity - príklady</vt:lpstr>
      <vt:lpstr>Originálny algoritmus diverzity</vt:lpstr>
      <vt:lpstr>Originálny algoritmus diverzity</vt:lpstr>
      <vt:lpstr>Modifikovaný algoritmus diverzity</vt:lpstr>
      <vt:lpstr>Modifikovaný algoritmus diverzity</vt:lpstr>
      <vt:lpstr>PowerPoint Presentation</vt:lpstr>
      <vt:lpstr>PowerPoint Presentation</vt:lpstr>
      <vt:lpstr>Inverse colormaping</vt:lpstr>
      <vt:lpstr>Inverse colormaping</vt:lpstr>
      <vt:lpstr>Inverzné mapovanie pomocou 3D Voronoiovho diagramu</vt:lpstr>
      <vt:lpstr>PowerPoint Presentation</vt:lpstr>
      <vt:lpstr>Rozdelenie priestoru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351</cp:revision>
  <dcterms:created xsi:type="dcterms:W3CDTF">2005-02-06T16:59:11Z</dcterms:created>
  <dcterms:modified xsi:type="dcterms:W3CDTF">2012-05-22T12:58:38Z</dcterms:modified>
</cp:coreProperties>
</file>